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6.png" ContentType="image/png"/>
  <Override PartName="/ppt/media/image31.png" ContentType="image/png"/>
  <Override PartName="/ppt/media/image30.png" ContentType="image/png"/>
  <Override PartName="/ppt/media/image48.png" ContentType="image/png"/>
  <Override PartName="/ppt/media/image11.png" ContentType="image/png"/>
  <Override PartName="/ppt/media/image39.png" ContentType="image/png"/>
  <Override PartName="/ppt/media/image9.png" ContentType="image/png"/>
  <Override PartName="/ppt/media/image18.png" ContentType="image/png"/>
  <Override PartName="/ppt/media/image60.png" ContentType="image/png"/>
  <Override PartName="/ppt/media/image20.png" ContentType="image/png"/>
  <Override PartName="/ppt/media/image57.png" ContentType="image/png"/>
  <Override PartName="/ppt/media/image22.png" ContentType="image/png"/>
  <Override PartName="/ppt/media/image59.png" ContentType="image/png"/>
  <Override PartName="/ppt/media/image58.png" ContentType="image/png"/>
  <Override PartName="/ppt/media/image23.png" ContentType="image/png"/>
  <Override PartName="/ppt/media/image24.png" ContentType="image/png"/>
  <Override PartName="/ppt/media/image61.png" ContentType="image/png"/>
  <Override PartName="/ppt/media/image62.png" ContentType="image/png"/>
  <Override PartName="/ppt/media/image63.png" ContentType="image/png"/>
  <Override PartName="/ppt/media/image64.png" ContentType="image/png"/>
  <Override PartName="/ppt/media/image79.png" ContentType="image/png"/>
  <Override PartName="/ppt/media/image78.png" ContentType="image/png"/>
  <Override PartName="/ppt/media/image29.png" ContentType="image/png"/>
  <Override PartName="/ppt/media/image6.jpeg" ContentType="image/jpeg"/>
  <Override PartName="/ppt/media/image71.png" ContentType="image/png"/>
  <Override PartName="/ppt/media/image66.png" ContentType="image/png"/>
  <Override PartName="/ppt/media/image77.png" ContentType="image/png"/>
  <Override PartName="/ppt/media/image76.png" ContentType="image/png"/>
  <Override PartName="/ppt/media/image65.png" ContentType="image/png"/>
  <Override PartName="/ppt/media/image80.jpeg" ContentType="image/jpeg"/>
  <Override PartName="/ppt/media/image13.png" ContentType="image/png"/>
  <Override PartName="/ppt/media/image75.png" ContentType="image/png"/>
  <Override PartName="/ppt/media/image73.png" ContentType="image/png"/>
  <Override PartName="/ppt/media/image72.png" ContentType="image/png"/>
  <Override PartName="/ppt/media/image70.png" ContentType="image/png"/>
  <Override PartName="/ppt/media/image28.png" ContentType="image/png"/>
  <Override PartName="/ppt/media/image68.png" ContentType="image/png"/>
  <Override PartName="/ppt/media/image67.jpeg" ContentType="image/jpeg"/>
  <Override PartName="/ppt/media/image69.png" ContentType="image/png"/>
  <Override PartName="/ppt/media/image32.png" ContentType="image/png"/>
  <Override PartName="/ppt/media/image17.png" ContentType="image/png"/>
  <Override PartName="/ppt/media/image5.png" ContentType="image/png"/>
  <Override PartName="/ppt/media/image35.png" ContentType="image/png"/>
  <Override PartName="/ppt/media/image25.png" ContentType="image/png"/>
  <Override PartName="/ppt/media/image2.png" ContentType="image/png"/>
  <Override PartName="/ppt/media/image14.png" ContentType="image/png"/>
  <Override PartName="/ppt/media/image26.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74.jpeg" ContentType="image/jpeg"/>
  <Override PartName="/ppt/media/image34.png" ContentType="image/png"/>
  <Override PartName="/ppt/media/image10.png" ContentType="image/png"/>
  <Override PartName="/ppt/media/image21.png" ContentType="image/png"/>
  <Override PartName="/ppt/media/image1.jpeg" ContentType="image/jpeg"/>
  <Override PartName="/ppt/media/image47.png" ContentType="image/png"/>
  <Override PartName="/ppt/media/image8.png" ContentType="image/png"/>
  <Override PartName="/ppt/media/image3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60"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61"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62"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63"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84A53BE9-F9F1-4C91-8DF0-D84E6FDBDEE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685800" y="1143000"/>
            <a:ext cx="5486040" cy="308592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295"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FF63B20-E865-457D-9B54-6275C81556D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685800" y="1143000"/>
            <a:ext cx="5486040" cy="3085920"/>
          </a:xfrm>
          <a:prstGeom prst="rect">
            <a:avLst/>
          </a:prstGeom>
          <a:ln w="0">
            <a:noFill/>
          </a:ln>
        </p:spPr>
      </p:sp>
      <p:sp>
        <p:nvSpPr>
          <p:cNvPr id="29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298"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5813D6F-B4A5-475D-AEA9-5EE15684D85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685800" y="1143000"/>
            <a:ext cx="5486040" cy="3085920"/>
          </a:xfrm>
          <a:prstGeom prst="rect">
            <a:avLst/>
          </a:prstGeom>
          <a:ln w="0">
            <a:noFill/>
          </a:ln>
        </p:spPr>
      </p:sp>
      <p:sp>
        <p:nvSpPr>
          <p:cNvPr id="30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01"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2D7363D0-259F-4F30-872C-3E826AADA907}"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A3E1CC53-3D75-4B73-820C-FEA54B79FDE5}"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5C08C1A9-6E4E-42A2-B906-36A52F95A1C8}"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EEFF6E46-14A5-4531-BFC1-EC083187843D}"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F7B47828-A345-4162-8294-BD93EE8006CF}"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36D8BA62-2ACA-4A41-9962-4632E3B82E13}"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DA01CC84-2320-40DD-9722-CB8D77A5377E}"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A9AE8AA9-AB51-4569-9351-76F90F4B95B2}"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52E49F65-CE4C-414F-9B3E-3201DF304A06}"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04B02FE7-147E-4C59-BA09-9147F8922E55}"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431E3002-4D4A-48C8-A692-372A9EDD05C8}"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ACC355A7-F067-42DA-9AB9-88D873E08028}"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4938184D-4CA0-46F4-A790-8A8C375EC7E0}"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E1444B0D-48F4-4AA1-8550-254D7A06D20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C566DEF-AA8F-43CD-8B50-D517B4EBDB36}"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8A409AF-A799-484B-9EA1-0E39E118694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A0386F3-8446-4423-8588-2A56055A23DD}"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BFD7AB8-50DD-420C-944C-CE8626197DBF}"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8D40A73-9DAB-4B4A-B6C2-F56A014DBD7A}"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538A369-12D4-428B-A6DE-D0C7DCF32F25}"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4419A06-8567-4D69-8B10-28D5275846DC}"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AF2A8A0-BBFA-433D-AE0D-BE914E4729F2}"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B522FF2-9C6F-4CBA-A025-82A16D0B296C}"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6EDCBDF2-7914-4494-B186-6F6A1F53AFD9}"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BD2C7CB3-E2B3-458B-971D-279EA723148E}"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493668D1-5C81-4025-BB92-CEE8E638C468}" type="slidenum">
              <a:rPr b="0" lang="en-US" sz="1600" spc="-1" strike="noStrike">
                <a:solidFill>
                  <a:srgbClr val="1c7ddb"/>
                </a:solidFill>
                <a:latin typeface="Abadi"/>
              </a:rPr>
              <a:t>&lt;number&gt;</a:t>
            </a:fld>
            <a:endParaRPr b="0" lang="en-US"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a:lnSpc>
                <a:spcPct val="90000"/>
              </a:lnSpc>
              <a:spcBef>
                <a:spcPts val="1001"/>
              </a:spcBef>
              <a:buNone/>
              <a:tabLst>
                <a:tab algn="l" pos="0"/>
              </a:tabLst>
            </a:pPr>
            <a:r>
              <a:rPr b="0" lang="en-US" sz="2400" spc="-1" strike="noStrike">
                <a:solidFill>
                  <a:srgbClr val="8b8b8b"/>
                </a:solidFill>
                <a:latin typeface="Calibri"/>
              </a:rPr>
              <a:t>Click to edit Master </a:t>
            </a:r>
            <a:r>
              <a:rPr b="0" lang="en-US" sz="2400" spc="-1" strike="noStrike">
                <a:solidFill>
                  <a:srgbClr val="8b8b8b"/>
                </a:solidFill>
                <a:latin typeface="Calibri"/>
              </a:rPr>
              <a:t>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Calibri"/>
              </a:defRPr>
            </a:lvl1pPr>
          </a:lstStyle>
          <a:p>
            <a:pPr>
              <a:lnSpc>
                <a:spcPct val="100000"/>
              </a:lnSpc>
              <a:buNone/>
            </a:pPr>
            <a:r>
              <a:rPr b="0" lang="en-US" sz="1800" spc="-1" strike="noStrike">
                <a:solidFill>
                  <a:srgbClr val="000000"/>
                </a:solidFill>
                <a:latin typeface="Calibri"/>
              </a:rPr>
              <a:t>&lt;date/time&gt;</a:t>
            </a:r>
            <a:endParaRPr b="0" lang="en-US" sz="1800" spc="-1" strike="noStrike">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A7577F12-D509-460F-B968-F98700864D3E}" type="slidenum">
              <a:rPr b="0" lang="en-US" sz="1600" spc="-1" strike="noStrike">
                <a:solidFill>
                  <a:srgbClr val="1c7ddb"/>
                </a:solidFill>
                <a:latin typeface="Abadi"/>
              </a:rPr>
              <a:t>&lt;number&gt;</a:t>
            </a:fld>
            <a:endParaRPr b="0" lang="en-US"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a:t>
            </a:r>
            <a:r>
              <a:rPr b="0" lang="en-US" sz="2800" spc="-1" strike="noStrike">
                <a:solidFill>
                  <a:srgbClr val="000000"/>
                </a:solidFill>
                <a:latin typeface="Calibri"/>
              </a:rPr>
              <a:t>Master text </a:t>
            </a:r>
            <a:r>
              <a:rPr b="0" lang="en-US" sz="2800" spc="-1" strike="noStrike">
                <a:solidFill>
                  <a:srgbClr val="000000"/>
                </a:solidFill>
                <a:latin typeface="Calibri"/>
              </a:rPr>
              <a:t>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a:t>
            </a:r>
            <a:r>
              <a:rPr b="0" lang="en-US" sz="1800" spc="-1" strike="noStrike">
                <a:solidFill>
                  <a:srgbClr val="000000"/>
                </a:solidFill>
                <a:latin typeface="Calibri"/>
              </a:rPr>
              <a:t>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github.com/dcl-coursera/data_science_capstone/blob/main/02-jupyter-labs-webscraping.ipynb" TargetMode="External"/><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github.com/dcl-coursera/data_science_capstone/blob/main/03-labs-jupyter-spacex-Data%20wrangling.ipynb"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ithub.com/dcl-coursera/data_science_capstone/blob/main/05-jupyter-labs-eda-dataviz.ipynb"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github.com/dcl-coursera/data_science_capstone/blob/main/04-jupyter-labs-eda-sql-coursera_sqllite.ipynb"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github.com/dcl-coursera/data_science_capstone/blob/main/06-lab_jupyter_launch_site_location%20.ipynb"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hyperlink" Target="https://github.com/dcl-coursera/data_science_capstone/blob/main/07-spacex_dash_app.py"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api.spacexdata.com/v4/rockets/"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s://github.com/dcl-coursera/data_science_capstone/blob/main/01-jupyter-labs-spacex-data-collection-api.ipynb" TargetMode="External"/><Relationship Id="rId3" Type="http://schemas.openxmlformats.org/officeDocument/2006/relationships/image" Target="../media/image11.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4240" cy="639720"/>
          </a:xfrm>
          <a:prstGeom prst="rect">
            <a:avLst/>
          </a:prstGeom>
          <a:noFill/>
          <a:ln w="0">
            <a:noFill/>
          </a:ln>
        </p:spPr>
        <p:style>
          <a:lnRef idx="0"/>
          <a:fillRef idx="0"/>
          <a:effectRef idx="0"/>
          <a:fontRef idx="minor"/>
        </p:style>
        <p:txBody>
          <a:bodyPr anchor="t">
            <a:spAutoFit/>
          </a:bodyPr>
          <a:p>
            <a:pPr>
              <a:lnSpc>
                <a:spcPct val="100000"/>
              </a:lnSpc>
              <a:buNone/>
            </a:pPr>
            <a:r>
              <a:rPr b="0" lang="en-US" sz="1800" spc="-1" strike="noStrike">
                <a:solidFill>
                  <a:srgbClr val="e7e6e6"/>
                </a:solidFill>
                <a:latin typeface="Abadi"/>
                <a:ea typeface="SF Pro"/>
              </a:rPr>
              <a:t>Dave C. LeFevre</a:t>
            </a:r>
            <a:endParaRPr b="0" lang="en-US" sz="1800" spc="-1" strike="noStrike">
              <a:latin typeface="Arial"/>
            </a:endParaRPr>
          </a:p>
          <a:p>
            <a:pPr>
              <a:lnSpc>
                <a:spcPct val="100000"/>
              </a:lnSpc>
              <a:buNone/>
            </a:pPr>
            <a:r>
              <a:rPr b="0" lang="en-US" sz="1800" spc="-1" strike="noStrike">
                <a:solidFill>
                  <a:srgbClr val="e7e6e6"/>
                </a:solidFill>
                <a:latin typeface="Abadi"/>
                <a:ea typeface="SF Pro"/>
              </a:rPr>
              <a:t>April 14, 2022</a:t>
            </a:r>
            <a:endParaRPr b="0" lang="en-US"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9" name="PlaceHolder 1"/>
          <p:cNvSpPr>
            <a:spLocks noGrp="1"/>
          </p:cNvSpPr>
          <p:nvPr>
            <p:ph/>
          </p:nvPr>
        </p:nvSpPr>
        <p:spPr>
          <a:xfrm>
            <a:off x="922320" y="1792440"/>
            <a:ext cx="5478480" cy="381132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Wikipedia also collects all publicly known data about Falcon 9 launches. This data was downloaded an put into an form that can be analyzed.</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marL="228600" indent="-228600">
              <a:lnSpc>
                <a:spcPct val="115000"/>
              </a:lnSpc>
              <a:spcBef>
                <a:spcPts val="1400"/>
              </a:spcBef>
              <a:buClr>
                <a:srgbClr val="292929"/>
              </a:buClr>
              <a:buFont typeface="Arial"/>
              <a:buChar char="•"/>
            </a:pPr>
            <a:r>
              <a:rPr b="0" lang="en-US" sz="1600" spc="-1" strike="noStrike">
                <a:solidFill>
                  <a:srgbClr val="292929"/>
                </a:solidFill>
                <a:latin typeface="Abadi"/>
              </a:rPr>
              <a:t>Notebook with web scraping data collection:</a:t>
            </a:r>
            <a:br>
              <a:rPr sz="1600"/>
            </a:br>
            <a:r>
              <a:rPr b="0" lang="en-US" sz="1600" spc="-1" strike="noStrike">
                <a:solidFill>
                  <a:srgbClr val="ff0000"/>
                </a:solidFill>
                <a:latin typeface="Abadi"/>
                <a:hlinkClick r:id="rId2"/>
              </a:rPr>
              <a:t>https://github.com/dcl-coursera/data_science_capstone/blob/main/02-jupyter-labs-webscraping.ipynb</a:t>
            </a:r>
            <a:endParaRPr b="0" lang="en-US" sz="1600" spc="-1" strike="noStrike">
              <a:solidFill>
                <a:srgbClr val="000000"/>
              </a:solidFill>
              <a:latin typeface="Calibri"/>
            </a:endParaRPr>
          </a:p>
        </p:txBody>
      </p:sp>
      <p:sp>
        <p:nvSpPr>
          <p:cNvPr id="190" name="Title 1"/>
          <p:cNvSpPr/>
          <p:nvPr/>
        </p:nvSpPr>
        <p:spPr>
          <a:xfrm>
            <a:off x="770040" y="538560"/>
            <a:ext cx="10515240" cy="548640"/>
          </a:xfrm>
          <a:prstGeom prst="rect">
            <a:avLst/>
          </a:prstGeom>
          <a:noFill/>
          <a:ln w="0">
            <a:noFill/>
          </a:ln>
        </p:spPr>
        <p:style>
          <a:lnRef idx="0"/>
          <a:fillRef idx="0"/>
          <a:effectRef idx="0"/>
          <a:fontRef idx="minor"/>
        </p:style>
      </p:sp>
      <p:sp>
        <p:nvSpPr>
          <p:cNvPr id="191"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pic>
        <p:nvPicPr>
          <p:cNvPr id="192" name="" descr=""/>
          <p:cNvPicPr/>
          <p:nvPr/>
        </p:nvPicPr>
        <p:blipFill>
          <a:blip r:embed="rId3"/>
          <a:stretch/>
        </p:blipFill>
        <p:spPr>
          <a:xfrm>
            <a:off x="7086600" y="1128600"/>
            <a:ext cx="3429000" cy="5272200"/>
          </a:xfrm>
          <a:prstGeom prst="rect">
            <a:avLst/>
          </a:prstGeom>
          <a:ln w="0">
            <a:noFill/>
          </a:ln>
        </p:spPr>
      </p:pic>
      <p:sp>
        <p:nvSpPr>
          <p:cNvPr id="3" name="PlaceHolder 2"/>
          <p:cNvSpPr>
            <a:spLocks noGrp="1"/>
          </p:cNvSpPr>
          <p:nvPr>
            <p:ph type="sldNum" idx="2"/>
          </p:nvPr>
        </p:nvSpPr>
        <p:spPr/>
        <p:txBody>
          <a:bodyPr/>
          <a:p>
            <a:fld id="{3E111B53-3FC0-4A1F-AA0C-57D954DC93A6}"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PlaceHolder 1"/>
          <p:cNvSpPr>
            <a:spLocks noGrp="1"/>
          </p:cNvSpPr>
          <p:nvPr>
            <p:ph/>
          </p:nvPr>
        </p:nvSpPr>
        <p:spPr>
          <a:xfrm>
            <a:off x="770040" y="1371600"/>
            <a:ext cx="10431360" cy="4118040"/>
          </a:xfrm>
          <a:prstGeom prst="rect">
            <a:avLst/>
          </a:prstGeom>
          <a:noFill/>
          <a:ln w="0">
            <a:noFill/>
          </a:ln>
        </p:spPr>
        <p:txBody>
          <a:bodyPr lIns="90000" rIns="90000" tIns="45000" bIns="45000" anchor="t">
            <a:noAutofit/>
          </a:bodyPr>
          <a:p>
            <a:pPr>
              <a:lnSpc>
                <a:spcPct val="100000"/>
              </a:lnSpc>
              <a:buNone/>
            </a:pPr>
            <a:r>
              <a:rPr b="0" lang="en-US" sz="2200" spc="-1" strike="noStrike">
                <a:solidFill>
                  <a:srgbClr val="292929"/>
                </a:solidFill>
                <a:latin typeface="Abadi"/>
              </a:rPr>
              <a:t>When combining and comparing the data from the two sources we:</a:t>
            </a:r>
            <a:endParaRPr b="0" lang="en-US" sz="2200" spc="-1" strike="noStrike">
              <a:solidFill>
                <a:srgbClr val="000000"/>
              </a:solidFill>
              <a:latin typeface="Calibri"/>
            </a:endParaRPr>
          </a:p>
          <a:p>
            <a:pPr>
              <a:lnSpc>
                <a:spcPct val="100000"/>
              </a:lnSpc>
              <a:buNone/>
            </a:pPr>
            <a:endParaRPr b="0" lang="en-US" sz="2200" spc="-1" strike="noStrike">
              <a:solidFill>
                <a:srgbClr val="000000"/>
              </a:solidFill>
              <a:latin typeface="Calibri"/>
            </a:endParaRPr>
          </a:p>
          <a:p>
            <a:pPr marL="432000" indent="-324000">
              <a:lnSpc>
                <a:spcPct val="100000"/>
              </a:lnSpc>
              <a:buClr>
                <a:srgbClr val="292929"/>
              </a:buClr>
              <a:buFont typeface="Wingdings" charset="2"/>
              <a:buChar char=""/>
            </a:pPr>
            <a:r>
              <a:rPr b="0" lang="en-US" sz="2200" spc="-1" strike="noStrike">
                <a:solidFill>
                  <a:srgbClr val="292929"/>
                </a:solidFill>
                <a:latin typeface="Abadi"/>
              </a:rPr>
              <a:t>Calculated the number of launches on each site.</a:t>
            </a:r>
            <a:endParaRPr b="0" lang="en-US" sz="2200" spc="-1" strike="noStrike">
              <a:solidFill>
                <a:srgbClr val="000000"/>
              </a:solidFill>
              <a:latin typeface="Calibri"/>
            </a:endParaRPr>
          </a:p>
          <a:p>
            <a:pPr marL="432000" indent="-324000">
              <a:lnSpc>
                <a:spcPct val="100000"/>
              </a:lnSpc>
              <a:buClr>
                <a:srgbClr val="292929"/>
              </a:buClr>
              <a:buFont typeface="Wingdings" charset="2"/>
              <a:buChar char=""/>
            </a:pPr>
            <a:endParaRPr b="0" lang="en-US" sz="2200" spc="-1" strike="noStrike">
              <a:solidFill>
                <a:srgbClr val="000000"/>
              </a:solidFill>
              <a:latin typeface="Calibri"/>
            </a:endParaRPr>
          </a:p>
          <a:p>
            <a:pPr marL="432000" indent="-324000">
              <a:lnSpc>
                <a:spcPct val="100000"/>
              </a:lnSpc>
              <a:buClr>
                <a:srgbClr val="292929"/>
              </a:buClr>
              <a:buFont typeface="Wingdings" charset="2"/>
              <a:buChar char=""/>
            </a:pPr>
            <a:r>
              <a:rPr b="0" lang="en-US" sz="2200" spc="-1" strike="noStrike">
                <a:solidFill>
                  <a:srgbClr val="292929"/>
                </a:solidFill>
                <a:latin typeface="Abadi"/>
              </a:rPr>
              <a:t>Calculated the number and occurrence of each orbit</a:t>
            </a:r>
            <a:endParaRPr b="0" lang="en-US" sz="2200" spc="-1" strike="noStrike">
              <a:solidFill>
                <a:srgbClr val="000000"/>
              </a:solidFill>
              <a:latin typeface="Calibri"/>
            </a:endParaRPr>
          </a:p>
          <a:p>
            <a:pPr marL="432000" indent="-324000">
              <a:lnSpc>
                <a:spcPct val="100000"/>
              </a:lnSpc>
              <a:buClr>
                <a:srgbClr val="292929"/>
              </a:buClr>
              <a:buFont typeface="Wingdings" charset="2"/>
              <a:buChar char=""/>
            </a:pPr>
            <a:endParaRPr b="0" lang="en-US" sz="2200" spc="-1" strike="noStrike">
              <a:solidFill>
                <a:srgbClr val="000000"/>
              </a:solidFill>
              <a:latin typeface="Calibri"/>
            </a:endParaRPr>
          </a:p>
          <a:p>
            <a:pPr marL="432000" indent="-324000">
              <a:lnSpc>
                <a:spcPct val="100000"/>
              </a:lnSpc>
              <a:buClr>
                <a:srgbClr val="292929"/>
              </a:buClr>
              <a:buFont typeface="Wingdings" charset="2"/>
              <a:buChar char=""/>
            </a:pPr>
            <a:r>
              <a:rPr b="0" lang="en-US" sz="2200" spc="-1" strike="noStrike">
                <a:solidFill>
                  <a:srgbClr val="292929"/>
                </a:solidFill>
                <a:latin typeface="Abadi"/>
              </a:rPr>
              <a:t>Calculate the number and occurrence of mission outcome of the orbits</a:t>
            </a:r>
            <a:endParaRPr b="0" lang="en-US" sz="2200" spc="-1" strike="noStrike">
              <a:solidFill>
                <a:srgbClr val="000000"/>
              </a:solidFill>
              <a:latin typeface="Calibri"/>
            </a:endParaRPr>
          </a:p>
          <a:p>
            <a:pPr marL="432000" indent="-324000">
              <a:lnSpc>
                <a:spcPct val="100000"/>
              </a:lnSpc>
              <a:buClr>
                <a:srgbClr val="292929"/>
              </a:buClr>
              <a:buFont typeface="Wingdings" charset="2"/>
              <a:buChar char=""/>
            </a:pPr>
            <a:endParaRPr b="0" lang="en-US" sz="2200" spc="-1" strike="noStrike">
              <a:solidFill>
                <a:srgbClr val="000000"/>
              </a:solidFill>
              <a:latin typeface="Calibri"/>
            </a:endParaRPr>
          </a:p>
          <a:p>
            <a:pPr marL="432000" indent="-324000">
              <a:lnSpc>
                <a:spcPct val="100000"/>
              </a:lnSpc>
              <a:buClr>
                <a:srgbClr val="292929"/>
              </a:buClr>
              <a:buFont typeface="Wingdings" charset="2"/>
              <a:buChar char=""/>
            </a:pPr>
            <a:r>
              <a:rPr b="0" lang="en-US" sz="2200" spc="-1" strike="noStrike">
                <a:solidFill>
                  <a:srgbClr val="292929"/>
                </a:solidFill>
                <a:latin typeface="Abadi"/>
              </a:rPr>
              <a:t>Create a table of landing outcomes to allow for mathematical analysis</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en-US" sz="4000" spc="-1" strike="noStrike">
              <a:latin typeface="Arial"/>
            </a:endParaRPr>
          </a:p>
        </p:txBody>
      </p:sp>
      <p:sp>
        <p:nvSpPr>
          <p:cNvPr id="195" name="Content Placeholder 14"/>
          <p:cNvSpPr txBox="1"/>
          <p:nvPr/>
        </p:nvSpPr>
        <p:spPr>
          <a:xfrm>
            <a:off x="770040" y="5029200"/>
            <a:ext cx="9745200" cy="936720"/>
          </a:xfrm>
          <a:prstGeom prst="rect">
            <a:avLst/>
          </a:prstGeom>
          <a:noFill/>
          <a:ln w="0">
            <a:noFill/>
          </a:ln>
        </p:spPr>
        <p:txBody>
          <a:bodyPr anchor="t">
            <a:noAutofit/>
          </a:bodyPr>
          <a:p>
            <a:pPr marL="228600" indent="-228600">
              <a:lnSpc>
                <a:spcPct val="115000"/>
              </a:lnSpc>
              <a:spcBef>
                <a:spcPts val="1400"/>
              </a:spcBef>
              <a:buClr>
                <a:srgbClr val="292929"/>
              </a:buClr>
              <a:buFont typeface="Arial"/>
              <a:buChar char="•"/>
            </a:pPr>
            <a:r>
              <a:rPr b="0" lang="en-US" sz="1600" spc="-1" strike="noStrike">
                <a:solidFill>
                  <a:srgbClr val="292929"/>
                </a:solidFill>
                <a:latin typeface="Abadi"/>
              </a:rPr>
              <a:t>Notebook with Data Wrangling: </a:t>
            </a:r>
            <a:r>
              <a:rPr b="0" lang="en-US" sz="1600" spc="-1" strike="noStrike">
                <a:solidFill>
                  <a:srgbClr val="ff0000"/>
                </a:solidFill>
                <a:latin typeface="Abadi"/>
                <a:ea typeface="Noto Sans CJK SC"/>
                <a:hlinkClick r:id="rId2"/>
              </a:rPr>
              <a:t>https://github.com/dcl-coursera/data_science_capstone/blob/main/03-labs-jupyter-spacex-Data%20wrangling.ipynb</a:t>
            </a:r>
            <a:endParaRPr b="0" lang="en-US" sz="1600" spc="-1" strike="noStrike">
              <a:solidFill>
                <a:srgbClr val="000000"/>
              </a:solidFill>
              <a:latin typeface="Calibri"/>
            </a:endParaRPr>
          </a:p>
        </p:txBody>
      </p:sp>
      <p:sp>
        <p:nvSpPr>
          <p:cNvPr id="3" name="PlaceHolder 2"/>
          <p:cNvSpPr>
            <a:spLocks noGrp="1"/>
          </p:cNvSpPr>
          <p:nvPr>
            <p:ph type="sldNum" idx="2"/>
          </p:nvPr>
        </p:nvSpPr>
        <p:spPr/>
        <p:txBody>
          <a:bodyPr/>
          <a:p>
            <a:fld id="{ACEB0194-3E06-4607-A073-A05AE5C6201F}"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PlaceHolder 1"/>
          <p:cNvSpPr>
            <a:spLocks noGrp="1"/>
          </p:cNvSpPr>
          <p:nvPr>
            <p:ph/>
          </p:nvPr>
        </p:nvSpPr>
        <p:spPr>
          <a:xfrm>
            <a:off x="721800" y="1479600"/>
            <a:ext cx="10659600" cy="1150560"/>
          </a:xfrm>
          <a:prstGeom prst="rect">
            <a:avLst/>
          </a:prstGeom>
          <a:noFill/>
          <a:ln w="0">
            <a:noFill/>
          </a:ln>
        </p:spPr>
        <p:txBody>
          <a:bodyPr anchor="t">
            <a:noAutofit/>
          </a:bodyPr>
          <a:p>
            <a:pPr>
              <a:lnSpc>
                <a:spcPct val="100000"/>
              </a:lnSpc>
              <a:spcBef>
                <a:spcPts val="1369"/>
              </a:spcBef>
              <a:spcAft>
                <a:spcPts val="865"/>
              </a:spcAft>
              <a:buNone/>
            </a:pPr>
            <a:r>
              <a:rPr b="0" lang="en-US" sz="2200" spc="-1" strike="noStrike">
                <a:solidFill>
                  <a:srgbClr val="292929"/>
                </a:solidFill>
                <a:latin typeface="Abadi"/>
              </a:rPr>
              <a:t>We explored the Data with the following plots:</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Flight number vs. Launch Site</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Payload vs. Launch Site</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Success Rate vs. Orbit Type</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Flight Number vs. Orbit Type</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Payload vs. Orbit Type</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Launch Success Yearly Trend</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97" name="Titl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
        <p:nvSpPr>
          <p:cNvPr id="198" name="Content Placeholder 13"/>
          <p:cNvSpPr txBox="1"/>
          <p:nvPr/>
        </p:nvSpPr>
        <p:spPr>
          <a:xfrm>
            <a:off x="770400" y="5257800"/>
            <a:ext cx="9745200" cy="936720"/>
          </a:xfrm>
          <a:prstGeom prst="rect">
            <a:avLst/>
          </a:prstGeom>
          <a:noFill/>
          <a:ln w="0">
            <a:noFill/>
          </a:ln>
        </p:spPr>
        <p:txBody>
          <a:bodyPr anchor="t">
            <a:noAutofit/>
          </a:bodyPr>
          <a:p>
            <a:pPr marL="228600" indent="-228600">
              <a:lnSpc>
                <a:spcPct val="115000"/>
              </a:lnSpc>
              <a:spcBef>
                <a:spcPts val="1400"/>
              </a:spcBef>
              <a:buClr>
                <a:srgbClr val="292929"/>
              </a:buClr>
              <a:buFont typeface="Arial"/>
              <a:buChar char="•"/>
            </a:pPr>
            <a:r>
              <a:rPr b="0" lang="en-US" sz="1600" spc="-1" strike="noStrike">
                <a:solidFill>
                  <a:srgbClr val="292929"/>
                </a:solidFill>
                <a:latin typeface="Abadi"/>
                <a:ea typeface="Noto Sans CJK SC"/>
              </a:rPr>
              <a:t>Notebook with Data Visualization EDA:</a:t>
            </a:r>
            <a:r>
              <a:rPr b="0" lang="en-US" sz="1600" spc="-1" strike="noStrike">
                <a:solidFill>
                  <a:srgbClr val="ff0000"/>
                </a:solidFill>
                <a:latin typeface="Abadi"/>
                <a:ea typeface="Noto Sans CJK SC"/>
                <a:hlinkClick r:id="rId2"/>
              </a:rPr>
              <a:t>https://github.com/dcl-coursera/data_science_capstone/blob/main/05-jupyter-labs-eda-dataviz.ipynb</a:t>
            </a:r>
            <a:endParaRPr b="0" lang="en-US" sz="1600" spc="-1" strike="noStrike">
              <a:solidFill>
                <a:srgbClr val="000000"/>
              </a:solidFill>
              <a:latin typeface="Calibri"/>
            </a:endParaRPr>
          </a:p>
        </p:txBody>
      </p:sp>
      <p:sp>
        <p:nvSpPr>
          <p:cNvPr id="3" name="PlaceHolder 2"/>
          <p:cNvSpPr>
            <a:spLocks noGrp="1"/>
          </p:cNvSpPr>
          <p:nvPr>
            <p:ph type="sldNum" idx="2"/>
          </p:nvPr>
        </p:nvSpPr>
        <p:spPr/>
        <p:txBody>
          <a:bodyPr/>
          <a:p>
            <a:fld id="{4185BB76-187B-4EB7-9AB9-AE7834409A09}"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9" name="PlaceHolder 1"/>
          <p:cNvSpPr>
            <a:spLocks noGrp="1"/>
          </p:cNvSpPr>
          <p:nvPr>
            <p:ph/>
          </p:nvPr>
        </p:nvSpPr>
        <p:spPr>
          <a:xfrm>
            <a:off x="770040" y="1554480"/>
            <a:ext cx="9745200" cy="4350960"/>
          </a:xfrm>
          <a:prstGeom prst="rect">
            <a:avLst/>
          </a:prstGeom>
          <a:noFill/>
          <a:ln w="0">
            <a:noFill/>
          </a:ln>
        </p:spPr>
        <p:txBody>
          <a:bodyPr anchor="t">
            <a:noAutofit/>
          </a:bodyPr>
          <a:p>
            <a:pPr>
              <a:lnSpc>
                <a:spcPct val="100000"/>
              </a:lnSpc>
              <a:spcBef>
                <a:spcPts val="1400"/>
              </a:spcBef>
              <a:buNone/>
            </a:pPr>
            <a:r>
              <a:rPr b="0" lang="en-US" sz="2000" spc="-1" strike="noStrike">
                <a:solidFill>
                  <a:srgbClr val="292929"/>
                </a:solidFill>
                <a:latin typeface="Abadi"/>
              </a:rPr>
              <a:t>Using SQL we found answers to some questions:</a:t>
            </a:r>
            <a:endParaRPr b="0" lang="en-US" sz="20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000" spc="-1" strike="noStrike">
                <a:solidFill>
                  <a:srgbClr val="292929"/>
                </a:solidFill>
                <a:latin typeface="Abadi"/>
              </a:rPr>
              <a:t>Find the names of the unique launch sites</a:t>
            </a:r>
            <a:endParaRPr b="0" lang="en-US" sz="20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000" spc="-1" strike="noStrike">
                <a:solidFill>
                  <a:srgbClr val="292929"/>
                </a:solidFill>
                <a:latin typeface="Abadi"/>
              </a:rPr>
              <a:t>Find 5 records where launch sites begin with `CCA`</a:t>
            </a:r>
            <a:endParaRPr b="0" lang="en-US" sz="20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000" spc="-1" strike="noStrike">
                <a:solidFill>
                  <a:srgbClr val="292929"/>
                </a:solidFill>
                <a:latin typeface="Abadi"/>
              </a:rPr>
              <a:t>Calculate the total payload carried by boosters from NASA</a:t>
            </a:r>
            <a:endParaRPr b="0" lang="en-US" sz="20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000" spc="-1" strike="noStrike">
                <a:solidFill>
                  <a:srgbClr val="292929"/>
                </a:solidFill>
                <a:latin typeface="Abadi"/>
              </a:rPr>
              <a:t>Calculate the average payload mass carried by booster version F9 v1.1</a:t>
            </a:r>
            <a:endParaRPr b="0" lang="en-US" sz="20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000" spc="-1" strike="noStrike">
                <a:solidFill>
                  <a:srgbClr val="292929"/>
                </a:solidFill>
                <a:latin typeface="Abadi"/>
              </a:rPr>
              <a:t>Find the dates of the first successful landing outcome on ground pad</a:t>
            </a:r>
            <a:endParaRPr b="0" lang="en-US" sz="20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000" spc="-1" strike="noStrike">
                <a:solidFill>
                  <a:srgbClr val="292929"/>
                </a:solidFill>
                <a:latin typeface="Abadi"/>
              </a:rPr>
              <a:t>List the names of boosters which have successfully landed on drone ship and had payload mass greater than 4000 but less than 6000</a:t>
            </a:r>
            <a:endParaRPr b="0" lang="en-US" sz="20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000" spc="-1" strike="noStrike">
                <a:solidFill>
                  <a:srgbClr val="292929"/>
                </a:solidFill>
                <a:latin typeface="Abadi"/>
              </a:rPr>
              <a:t>Calculate the total number of successful and failure mission outcomes</a:t>
            </a:r>
            <a:endParaRPr b="0" lang="en-US" sz="2000" spc="-1" strike="noStrike">
              <a:solidFill>
                <a:srgbClr val="000000"/>
              </a:solidFill>
              <a:latin typeface="Calibri"/>
            </a:endParaRPr>
          </a:p>
          <a:p>
            <a:pPr>
              <a:lnSpc>
                <a:spcPct val="100000"/>
              </a:lnSpc>
              <a:buNone/>
            </a:pPr>
            <a:endParaRPr b="0" lang="en-US" sz="2000" spc="-1" strike="noStrike">
              <a:solidFill>
                <a:srgbClr val="000000"/>
              </a:solidFill>
              <a:latin typeface="Calibri"/>
            </a:endParaRPr>
          </a:p>
          <a:p>
            <a:pPr>
              <a:lnSpc>
                <a:spcPct val="100000"/>
              </a:lnSpc>
              <a:buNone/>
            </a:pPr>
            <a:endParaRPr b="0" lang="en-US" sz="2000" spc="-1" strike="noStrike">
              <a:solidFill>
                <a:srgbClr val="000000"/>
              </a:solidFill>
              <a:latin typeface="Calibri"/>
            </a:endParaRPr>
          </a:p>
        </p:txBody>
      </p:sp>
      <p:sp>
        <p:nvSpPr>
          <p:cNvPr id="200" name="Title 1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US" sz="4000" spc="-1" strike="noStrike">
              <a:latin typeface="Arial"/>
            </a:endParaRPr>
          </a:p>
        </p:txBody>
      </p:sp>
      <p:sp>
        <p:nvSpPr>
          <p:cNvPr id="3" name="PlaceHolder 2"/>
          <p:cNvSpPr>
            <a:spLocks noGrp="1"/>
          </p:cNvSpPr>
          <p:nvPr>
            <p:ph type="sldNum" idx="2"/>
          </p:nvPr>
        </p:nvSpPr>
        <p:spPr/>
        <p:txBody>
          <a:bodyPr/>
          <a:p>
            <a:fld id="{BD94CBAE-F238-4AC1-9172-5CBDF43EE54F}"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1" name="PlaceHolder 1"/>
          <p:cNvSpPr>
            <a:spLocks noGrp="1"/>
          </p:cNvSpPr>
          <p:nvPr>
            <p:ph/>
          </p:nvPr>
        </p:nvSpPr>
        <p:spPr>
          <a:xfrm>
            <a:off x="770040" y="1554480"/>
            <a:ext cx="9745200" cy="4350960"/>
          </a:xfrm>
          <a:prstGeom prst="rect">
            <a:avLst/>
          </a:prstGeom>
          <a:noFill/>
          <a:ln w="0">
            <a:noFill/>
          </a:ln>
        </p:spPr>
        <p:txBody>
          <a:bodyPr anchor="t">
            <a:noAutofit/>
          </a:bodyPr>
          <a:p>
            <a:pPr>
              <a:lnSpc>
                <a:spcPct val="100000"/>
              </a:lnSpc>
              <a:spcBef>
                <a:spcPts val="1400"/>
              </a:spcBef>
              <a:buNone/>
            </a:pPr>
            <a:r>
              <a:rPr b="0" lang="en-US" sz="2000" spc="-1" strike="noStrike">
                <a:solidFill>
                  <a:srgbClr val="292929"/>
                </a:solidFill>
                <a:latin typeface="Abadi"/>
              </a:rPr>
              <a:t>Using SQL we found answers to some questions (continued):</a:t>
            </a:r>
            <a:endParaRPr b="0" lang="en-US" sz="20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000" spc="-1" strike="noStrike">
                <a:solidFill>
                  <a:srgbClr val="292929"/>
                </a:solidFill>
                <a:latin typeface="Abadi"/>
              </a:rPr>
              <a:t>List the names of the booster which have carried the maximum payload mass</a:t>
            </a:r>
            <a:endParaRPr b="0" lang="en-US" sz="20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000" spc="-1" strike="noStrike">
                <a:solidFill>
                  <a:srgbClr val="292929"/>
                </a:solidFill>
                <a:latin typeface="Abadi"/>
              </a:rPr>
              <a:t>List the landing_outcomes in drone ship, their booster versions, and launch site names for in year 2015</a:t>
            </a:r>
            <a:endParaRPr b="0" lang="en-US" sz="20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000" spc="-1" strike="noStrike">
                <a:solidFill>
                  <a:srgbClr val="292929"/>
                </a:solidFill>
                <a:latin typeface="Abadi"/>
              </a:rPr>
              <a:t>Rank the count of landing outcomes (such as Failure (drone ship) or Success (ground pad)) between the date 2010-06-04 and 2017-03-20, in descending order</a:t>
            </a:r>
            <a:endParaRPr b="0" lang="en-US" sz="20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endParaRPr b="0" lang="en-US" sz="2000" spc="-1" strike="noStrike">
              <a:solidFill>
                <a:srgbClr val="000000"/>
              </a:solidFill>
              <a:latin typeface="Calibri"/>
            </a:endParaRPr>
          </a:p>
          <a:p>
            <a:pPr>
              <a:lnSpc>
                <a:spcPct val="100000"/>
              </a:lnSpc>
              <a:buNone/>
            </a:pPr>
            <a:endParaRPr b="0" lang="en-US" sz="2000" spc="-1" strike="noStrike">
              <a:solidFill>
                <a:srgbClr val="000000"/>
              </a:solidFill>
              <a:latin typeface="Calibri"/>
            </a:endParaRPr>
          </a:p>
          <a:p>
            <a:pPr>
              <a:lnSpc>
                <a:spcPct val="100000"/>
              </a:lnSpc>
              <a:buNone/>
            </a:pPr>
            <a:endParaRPr b="0" lang="en-US" sz="2000" spc="-1" strike="noStrike">
              <a:solidFill>
                <a:srgbClr val="000000"/>
              </a:solidFill>
              <a:latin typeface="Calibri"/>
            </a:endParaRPr>
          </a:p>
          <a:p>
            <a:pPr>
              <a:lnSpc>
                <a:spcPct val="100000"/>
              </a:lnSpc>
              <a:buNone/>
            </a:pPr>
            <a:endParaRPr b="0" lang="en-US" sz="2000" spc="-1" strike="noStrike">
              <a:solidFill>
                <a:srgbClr val="000000"/>
              </a:solidFill>
              <a:latin typeface="Calibri"/>
            </a:endParaRPr>
          </a:p>
        </p:txBody>
      </p:sp>
      <p:sp>
        <p:nvSpPr>
          <p:cNvPr id="202" name="Title 4"/>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US" sz="4000" spc="-1" strike="noStrike">
              <a:latin typeface="Arial"/>
            </a:endParaRPr>
          </a:p>
        </p:txBody>
      </p:sp>
      <p:sp>
        <p:nvSpPr>
          <p:cNvPr id="203" name="Content Placeholder 18"/>
          <p:cNvSpPr txBox="1"/>
          <p:nvPr/>
        </p:nvSpPr>
        <p:spPr>
          <a:xfrm>
            <a:off x="770040" y="5029200"/>
            <a:ext cx="9745200" cy="936720"/>
          </a:xfrm>
          <a:prstGeom prst="rect">
            <a:avLst/>
          </a:prstGeom>
          <a:noFill/>
          <a:ln w="0">
            <a:noFill/>
          </a:ln>
        </p:spPr>
        <p:txBody>
          <a:bodyPr anchor="t">
            <a:noAutofit/>
          </a:bodyPr>
          <a:p>
            <a:pPr marL="228600" indent="-228600">
              <a:lnSpc>
                <a:spcPct val="115000"/>
              </a:lnSpc>
              <a:spcBef>
                <a:spcPts val="1400"/>
              </a:spcBef>
              <a:buClr>
                <a:srgbClr val="292929"/>
              </a:buClr>
              <a:buFont typeface="Arial"/>
              <a:buChar char="•"/>
            </a:pPr>
            <a:r>
              <a:rPr b="0" lang="en-US" sz="1600" spc="-1" strike="noStrike">
                <a:solidFill>
                  <a:srgbClr val="292929"/>
                </a:solidFill>
                <a:latin typeface="Abadi"/>
              </a:rPr>
              <a:t>Notebook with SQL-based EDA:</a:t>
            </a:r>
            <a:r>
              <a:rPr b="0" lang="en-US" sz="1600" spc="-1" strike="noStrike">
                <a:solidFill>
                  <a:srgbClr val="ff0000"/>
                </a:solidFill>
                <a:latin typeface="Abadi"/>
                <a:ea typeface="Noto Sans CJK SC"/>
                <a:hlinkClick r:id="rId2"/>
              </a:rPr>
              <a:t>https://github.com/dcl-coursera/data_science_capstone/blob/main/04-jupyter-labs-eda-sql-coursera_sqllite.ipynb</a:t>
            </a:r>
            <a:br>
              <a:rPr sz="1600"/>
            </a:br>
            <a:endParaRPr b="0" lang="en-US" sz="1600" spc="-1" strike="noStrike">
              <a:solidFill>
                <a:srgbClr val="000000"/>
              </a:solidFill>
              <a:latin typeface="Calibri"/>
            </a:endParaRPr>
          </a:p>
        </p:txBody>
      </p:sp>
      <p:sp>
        <p:nvSpPr>
          <p:cNvPr id="3" name="PlaceHolder 2"/>
          <p:cNvSpPr>
            <a:spLocks noGrp="1"/>
          </p:cNvSpPr>
          <p:nvPr>
            <p:ph type="sldNum" idx="2"/>
          </p:nvPr>
        </p:nvSpPr>
        <p:spPr/>
        <p:txBody>
          <a:bodyPr/>
          <a:p>
            <a:fld id="{A3F6288A-BF40-47A1-AE60-5D1BF1B33579}"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609480" y="1821240"/>
            <a:ext cx="3276720" cy="693360"/>
          </a:xfrm>
          <a:prstGeom prst="rect">
            <a:avLst/>
          </a:prstGeom>
          <a:noFill/>
          <a:ln w="0">
            <a:noFill/>
          </a:ln>
        </p:spPr>
        <p:txBody>
          <a:bodyPr lIns="90000" rIns="90000" tIns="45000" bIns="45000" anchor="t">
            <a:normAutofit/>
          </a:bodyPr>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05" name="Title 9"/>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
        <p:nvSpPr>
          <p:cNvPr id="206" name="Content Placeholder 9"/>
          <p:cNvSpPr txBox="1"/>
          <p:nvPr/>
        </p:nvSpPr>
        <p:spPr>
          <a:xfrm>
            <a:off x="878400" y="1520640"/>
            <a:ext cx="10515240" cy="30513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Groups were added to a map to show all launch sites.  Individual</a:t>
            </a:r>
            <a:br>
              <a:rPr sz="2200"/>
            </a:br>
            <a:r>
              <a:rPr b="0" lang="en-US" sz="2200" spc="-1" strike="noStrike">
                <a:solidFill>
                  <a:srgbClr val="292929"/>
                </a:solidFill>
                <a:latin typeface="Abadi"/>
              </a:rPr>
              <a:t>launch areas are indicated in these groups.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Individual success and failures are indicated on the map to visually</a:t>
            </a:r>
            <a:br>
              <a:rPr sz="2200"/>
            </a:br>
            <a:r>
              <a:rPr b="0" lang="en-US" sz="2200" spc="-1" strike="noStrike">
                <a:solidFill>
                  <a:srgbClr val="292929"/>
                </a:solidFill>
                <a:latin typeface="Abadi"/>
              </a:rPr>
              <a:t>see the record of each area.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Lines are added on the maps to show proximity to coasts and </a:t>
            </a:r>
            <a:br>
              <a:rPr sz="2200"/>
            </a:br>
            <a:r>
              <a:rPr b="0" lang="en-US" sz="2200" spc="-1" strike="noStrike">
                <a:solidFill>
                  <a:srgbClr val="292929"/>
                </a:solidFill>
                <a:latin typeface="Abadi"/>
              </a:rPr>
              <a:t>other map lines for an indication of what areas may work best for</a:t>
            </a:r>
            <a:br>
              <a:rPr sz="2200"/>
            </a:br>
            <a:r>
              <a:rPr b="0" lang="en-US" sz="2200" spc="-1" strike="noStrike">
                <a:solidFill>
                  <a:srgbClr val="292929"/>
                </a:solidFill>
                <a:latin typeface="Abadi"/>
              </a:rPr>
              <a:t>flights.</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07" name="Content Placeholder 15"/>
          <p:cNvSpPr txBox="1"/>
          <p:nvPr/>
        </p:nvSpPr>
        <p:spPr>
          <a:xfrm>
            <a:off x="626040" y="5029200"/>
            <a:ext cx="9889560" cy="936720"/>
          </a:xfrm>
          <a:prstGeom prst="rect">
            <a:avLst/>
          </a:prstGeom>
          <a:noFill/>
          <a:ln w="0">
            <a:noFill/>
          </a:ln>
        </p:spPr>
        <p:txBody>
          <a:bodyPr anchor="t">
            <a:noAutofit/>
          </a:bodyPr>
          <a:p>
            <a:pPr marL="228600" indent="-228600">
              <a:lnSpc>
                <a:spcPct val="115000"/>
              </a:lnSpc>
              <a:spcBef>
                <a:spcPts val="1400"/>
              </a:spcBef>
              <a:buClr>
                <a:srgbClr val="292929"/>
              </a:buClr>
              <a:buFont typeface="Arial"/>
              <a:buChar char="•"/>
            </a:pPr>
            <a:r>
              <a:rPr b="0" lang="en-US" sz="1600" spc="-1" strike="noStrike">
                <a:solidFill>
                  <a:srgbClr val="292929"/>
                </a:solidFill>
                <a:latin typeface="Abadi"/>
              </a:rPr>
              <a:t>Notebook with Folium Map:</a:t>
            </a:r>
            <a:br>
              <a:rPr sz="1600"/>
            </a:br>
            <a:r>
              <a:rPr b="0" lang="en-US" sz="1600" spc="-1" strike="noStrike">
                <a:solidFill>
                  <a:srgbClr val="ff0000"/>
                </a:solidFill>
                <a:latin typeface="Abadi"/>
                <a:hlinkClick r:id="rId2"/>
              </a:rPr>
              <a:t>https://github.com/dcl-coursera/data_science_capstone/blob/main/06-lab_jupyter_launch_site_location%20.ipynb</a:t>
            </a:r>
            <a:br>
              <a:rPr sz="1600"/>
            </a:br>
            <a:endParaRPr b="0" lang="en-US" sz="1600" spc="-1" strike="noStrike">
              <a:solidFill>
                <a:srgbClr val="000000"/>
              </a:solidFill>
              <a:latin typeface="Calibri"/>
            </a:endParaRPr>
          </a:p>
        </p:txBody>
      </p:sp>
      <p:sp>
        <p:nvSpPr>
          <p:cNvPr id="3" name="PlaceHolder 2"/>
          <p:cNvSpPr>
            <a:spLocks noGrp="1"/>
          </p:cNvSpPr>
          <p:nvPr>
            <p:ph type="sldNum" idx="2"/>
          </p:nvPr>
        </p:nvSpPr>
        <p:spPr/>
        <p:txBody>
          <a:bodyPr/>
          <a:p>
            <a:fld id="{B02098D1-4DB8-4C00-8764-3CDE83558E28}"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Title 24"/>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
        <p:nvSpPr>
          <p:cNvPr id="209" name="Content Placeholder 10"/>
          <p:cNvSpPr txBox="1"/>
          <p:nvPr/>
        </p:nvSpPr>
        <p:spPr>
          <a:xfrm>
            <a:off x="770040" y="1501560"/>
            <a:ext cx="1020276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A dashboard was built to show the percentages of successful launches per all four sites as well as the percentages of successful </a:t>
            </a:r>
            <a:br>
              <a:rPr sz="2200"/>
            </a:br>
            <a:r>
              <a:rPr b="0" lang="en-US" sz="2200" spc="-1" strike="noStrike">
                <a:solidFill>
                  <a:srgbClr val="292929"/>
                </a:solidFill>
                <a:latin typeface="Abadi"/>
              </a:rPr>
              <a:t>vs. unsuccessful launches at each site.</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To show the relationship between payload weights and mission success an interactive scatter plot is included.  The plot has a slider to see how the plot changes vs. different ranges of payload weights and be viewed for each selected launch site as well as for all launches as a whole.</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This combination allows for checks to see what sites and payload weight combinations work best for mission success. </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10" name="Content Placeholder 16"/>
          <p:cNvSpPr txBox="1"/>
          <p:nvPr/>
        </p:nvSpPr>
        <p:spPr>
          <a:xfrm>
            <a:off x="590400" y="5137200"/>
            <a:ext cx="9889560" cy="936720"/>
          </a:xfrm>
          <a:prstGeom prst="rect">
            <a:avLst/>
          </a:prstGeom>
          <a:noFill/>
          <a:ln w="0">
            <a:noFill/>
          </a:ln>
        </p:spPr>
        <p:txBody>
          <a:bodyPr anchor="t">
            <a:noAutofit/>
          </a:bodyPr>
          <a:p>
            <a:pPr marL="228600" indent="-228600">
              <a:lnSpc>
                <a:spcPct val="115000"/>
              </a:lnSpc>
              <a:spcBef>
                <a:spcPts val="1400"/>
              </a:spcBef>
              <a:buClr>
                <a:srgbClr val="292929"/>
              </a:buClr>
              <a:buFont typeface="Arial"/>
              <a:buChar char="•"/>
            </a:pPr>
            <a:r>
              <a:rPr b="0" lang="en-US" sz="1600" spc="-1" strike="noStrike">
                <a:solidFill>
                  <a:srgbClr val="292929"/>
                </a:solidFill>
                <a:latin typeface="Abadi"/>
              </a:rPr>
              <a:t>Source code of Plotly Dash dashboard:</a:t>
            </a:r>
            <a:br>
              <a:rPr sz="1600"/>
            </a:br>
            <a:r>
              <a:rPr b="0" lang="en-US" sz="1600" spc="-1" strike="noStrike">
                <a:solidFill>
                  <a:srgbClr val="ff0000"/>
                </a:solidFill>
                <a:latin typeface="Abadi"/>
                <a:hlinkClick r:id="rId2"/>
              </a:rPr>
              <a:t>https://github.com/dcl-coursera/data_science_capstone/blob/main/07-spacex_dash_app.py</a:t>
            </a:r>
            <a:endParaRPr b="0" lang="en-US" sz="1600" spc="-1" strike="noStrike">
              <a:solidFill>
                <a:srgbClr val="000000"/>
              </a:solidFill>
              <a:latin typeface="Calibri"/>
            </a:endParaRPr>
          </a:p>
        </p:txBody>
      </p:sp>
      <p:sp>
        <p:nvSpPr>
          <p:cNvPr id="2" name="PlaceHolder 1"/>
          <p:cNvSpPr>
            <a:spLocks noGrp="1"/>
          </p:cNvSpPr>
          <p:nvPr>
            <p:ph type="sldNum" idx="2"/>
          </p:nvPr>
        </p:nvSpPr>
        <p:spPr/>
        <p:txBody>
          <a:bodyPr/>
          <a:p>
            <a:fld id="{88FA0C6E-2956-4315-A566-2018F340D6EE}"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pic>
        <p:nvPicPr>
          <p:cNvPr id="212" name="" descr=""/>
          <p:cNvPicPr/>
          <p:nvPr/>
        </p:nvPicPr>
        <p:blipFill>
          <a:blip r:embed="rId2"/>
          <a:stretch/>
        </p:blipFill>
        <p:spPr>
          <a:xfrm>
            <a:off x="3200400" y="1087200"/>
            <a:ext cx="5279400" cy="6171840"/>
          </a:xfrm>
          <a:prstGeom prst="rect">
            <a:avLst/>
          </a:prstGeom>
          <a:ln w="0">
            <a:noFill/>
          </a:ln>
        </p:spPr>
      </p:pic>
      <p:sp>
        <p:nvSpPr>
          <p:cNvPr id="2" name="PlaceHolder 1"/>
          <p:cNvSpPr>
            <a:spLocks noGrp="1"/>
          </p:cNvSpPr>
          <p:nvPr>
            <p:ph type="sldNum" idx="2"/>
          </p:nvPr>
        </p:nvSpPr>
        <p:spPr/>
        <p:txBody>
          <a:bodyPr/>
          <a:p>
            <a:fld id="{7F236232-8EFB-41E4-9179-4B9D3399838B}"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Title 28"/>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pic>
        <p:nvPicPr>
          <p:cNvPr id="214" name="" descr=""/>
          <p:cNvPicPr/>
          <p:nvPr/>
        </p:nvPicPr>
        <p:blipFill>
          <a:blip r:embed="rId2"/>
          <a:stretch/>
        </p:blipFill>
        <p:spPr>
          <a:xfrm>
            <a:off x="3313440" y="939960"/>
            <a:ext cx="5121360" cy="5810040"/>
          </a:xfrm>
          <a:prstGeom prst="rect">
            <a:avLst/>
          </a:prstGeom>
          <a:ln w="0">
            <a:noFill/>
          </a:ln>
        </p:spPr>
      </p:pic>
      <p:sp>
        <p:nvSpPr>
          <p:cNvPr id="2" name="PlaceHolder 1"/>
          <p:cNvSpPr>
            <a:spLocks noGrp="1"/>
          </p:cNvSpPr>
          <p:nvPr>
            <p:ph type="sldNum" idx="2"/>
          </p:nvPr>
        </p:nvSpPr>
        <p:spPr/>
        <p:txBody>
          <a:bodyPr/>
          <a:p>
            <a:fld id="{DC121AF8-33EA-46F6-8514-BBB2E7D9FB28}"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5" name="Title 29"/>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
        <p:nvSpPr>
          <p:cNvPr id="216" name="Content Placeholder 20"/>
          <p:cNvSpPr txBox="1"/>
          <p:nvPr/>
        </p:nvSpPr>
        <p:spPr>
          <a:xfrm>
            <a:off x="685800" y="1600200"/>
            <a:ext cx="9889560" cy="936720"/>
          </a:xfrm>
          <a:prstGeom prst="rect">
            <a:avLst/>
          </a:prstGeom>
          <a:noFill/>
          <a:ln w="0">
            <a:noFill/>
          </a:ln>
        </p:spPr>
        <p:txBody>
          <a:bodyPr anchor="t">
            <a:noAutofit/>
          </a:bodyPr>
          <a:p>
            <a:pPr marL="228600" indent="-228600">
              <a:lnSpc>
                <a:spcPct val="115000"/>
              </a:lnSpc>
              <a:spcBef>
                <a:spcPts val="1400"/>
              </a:spcBef>
              <a:buClr>
                <a:srgbClr val="292929"/>
              </a:buClr>
              <a:buFont typeface="Arial"/>
              <a:buChar char="•"/>
            </a:pPr>
            <a:r>
              <a:rPr b="0" lang="en-US" sz="2200" spc="-1" strike="noStrike">
                <a:solidFill>
                  <a:srgbClr val="292929"/>
                </a:solidFill>
                <a:latin typeface="Abadi"/>
              </a:rPr>
              <a:t>Notebook with Predictive Analysis:</a:t>
            </a:r>
            <a:br>
              <a:rPr sz="2200"/>
            </a:br>
            <a:r>
              <a:rPr b="0" lang="en-US" sz="2200" spc="-1" strike="noStrike">
                <a:solidFill>
                  <a:srgbClr val="ff0000"/>
                </a:solidFill>
                <a:latin typeface="Abadi"/>
                <a:ea typeface="Noto Sans CJK SC"/>
              </a:rPr>
              <a:t>https://github.com/dcl-coursera/data_science_capstone/blob/main/08-SpaceX_Machine%20Learning%20Prediction_Part_5%20(copy).ipynb</a:t>
            </a:r>
            <a:endParaRPr b="0" lang="en-US" sz="2200" spc="-1" strike="noStrike">
              <a:solidFill>
                <a:srgbClr val="000000"/>
              </a:solidFill>
              <a:latin typeface="Calibri"/>
            </a:endParaRPr>
          </a:p>
        </p:txBody>
      </p:sp>
      <p:sp>
        <p:nvSpPr>
          <p:cNvPr id="2" name="PlaceHolder 1"/>
          <p:cNvSpPr>
            <a:spLocks noGrp="1"/>
          </p:cNvSpPr>
          <p:nvPr>
            <p:ph type="sldNum" idx="2"/>
          </p:nvPr>
        </p:nvSpPr>
        <p:spPr/>
        <p:txBody>
          <a:bodyPr/>
          <a:p>
            <a:fld id="{C4C5C75C-0DFC-42A3-BB5F-07A0F647679B}"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2406D89F-AA79-4119-A612-CB67F9B5F3DB}" type="slidenum">
              <a:rPr b="0" lang="en-US" sz="1600" spc="-1" strike="noStrike">
                <a:solidFill>
                  <a:srgbClr val="1c7ddb"/>
                </a:solidFill>
                <a:latin typeface="Abadi"/>
              </a:rPr>
              <a:t>&lt;number&gt;</a:t>
            </a:fld>
            <a:endParaRPr b="0" lang="en-US" sz="1600" spc="-1" strike="noStrike">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en-US" sz="2200" spc="-1" strike="noStrike">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7"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sp>
        <p:nvSpPr>
          <p:cNvPr id="219" name=""/>
          <p:cNvSpPr txBox="1"/>
          <p:nvPr/>
        </p:nvSpPr>
        <p:spPr>
          <a:xfrm>
            <a:off x="262080" y="1773720"/>
            <a:ext cx="11667960" cy="2286000"/>
          </a:xfrm>
          <a:prstGeom prst="rect">
            <a:avLst/>
          </a:prstGeom>
          <a:blipFill rotWithShape="0">
            <a:blip r:embed="rId2"/>
            <a:stretch/>
          </a:blipFill>
          <a:ln w="0">
            <a:noFill/>
          </a:ln>
        </p:spPr>
        <p:txBody>
          <a:bodyPr lIns="90000" rIns="90000" tIns="45000" bIns="45000" anchor="ctr" anchorCtr="1">
            <a:noAutofit/>
          </a:bodyPr>
          <a:p>
            <a:pPr algn="ctr">
              <a:buNone/>
            </a:pPr>
            <a:r>
              <a:rPr b="0" lang="en-US" sz="1800" spc="-1" strike="noStrike">
                <a:latin typeface="Arial"/>
              </a:rPr>
              <a:t>.</a:t>
            </a:r>
            <a:endParaRPr b="0" lang="en-US" sz="1800" spc="-1" strike="noStrike">
              <a:latin typeface="Arial"/>
            </a:endParaRPr>
          </a:p>
        </p:txBody>
      </p:sp>
      <p:sp>
        <p:nvSpPr>
          <p:cNvPr id="220" name=""/>
          <p:cNvSpPr txBox="1"/>
          <p:nvPr/>
        </p:nvSpPr>
        <p:spPr>
          <a:xfrm>
            <a:off x="422640" y="4687200"/>
            <a:ext cx="11235960" cy="1027800"/>
          </a:xfrm>
          <a:prstGeom prst="rect">
            <a:avLst/>
          </a:prstGeom>
          <a:noFill/>
          <a:ln w="0">
            <a:noFill/>
          </a:ln>
        </p:spPr>
        <p:txBody>
          <a:bodyPr lIns="90000" rIns="90000" tIns="45000" bIns="45000" anchor="t">
            <a:noAutofit/>
          </a:bodyPr>
          <a:p>
            <a:r>
              <a:rPr b="0" lang="en-US" sz="2200" spc="-1" strike="noStrike">
                <a:latin typeface="Arial"/>
              </a:rPr>
              <a:t>We see that different launch sites have different success rates. CCAFS LC-40, has a success rate of 60 %, while KSC LC-39A and VAFB SLC 4E has a success rate of 77%.</a:t>
            </a:r>
            <a:endParaRPr b="0" lang="en-US" sz="2200" spc="-1" strike="noStrike">
              <a:latin typeface="Arial"/>
            </a:endParaRPr>
          </a:p>
        </p:txBody>
      </p:sp>
      <p:sp>
        <p:nvSpPr>
          <p:cNvPr id="2" name="PlaceHolder 1"/>
          <p:cNvSpPr>
            <a:spLocks noGrp="1"/>
          </p:cNvSpPr>
          <p:nvPr>
            <p:ph type="sldNum" idx="2"/>
          </p:nvPr>
        </p:nvSpPr>
        <p:spPr/>
        <p:txBody>
          <a:bodyPr/>
          <a:p>
            <a:fld id="{7791151A-6675-4779-8744-26ABB5A2A396}"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1" name="PlaceHolder 1"/>
          <p:cNvSpPr>
            <a:spLocks noGrp="1"/>
          </p:cNvSpPr>
          <p:nvPr>
            <p:ph/>
          </p:nvPr>
        </p:nvSpPr>
        <p:spPr>
          <a:xfrm>
            <a:off x="457200" y="167508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2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Launch Site</a:t>
            </a:r>
            <a:endParaRPr b="0" lang="en-US" sz="4000" spc="-1" strike="noStrike">
              <a:latin typeface="Arial"/>
            </a:endParaRPr>
          </a:p>
        </p:txBody>
      </p:sp>
      <p:pic>
        <p:nvPicPr>
          <p:cNvPr id="223" name="" descr=""/>
          <p:cNvPicPr/>
          <p:nvPr/>
        </p:nvPicPr>
        <p:blipFill>
          <a:blip r:embed="rId2"/>
          <a:stretch/>
        </p:blipFill>
        <p:spPr>
          <a:xfrm>
            <a:off x="457200" y="1920240"/>
            <a:ext cx="11201400" cy="2194560"/>
          </a:xfrm>
          <a:prstGeom prst="rect">
            <a:avLst/>
          </a:prstGeom>
          <a:ln w="0">
            <a:noFill/>
          </a:ln>
        </p:spPr>
      </p:pic>
      <p:sp>
        <p:nvSpPr>
          <p:cNvPr id="224" name=""/>
          <p:cNvSpPr txBox="1"/>
          <p:nvPr/>
        </p:nvSpPr>
        <p:spPr>
          <a:xfrm>
            <a:off x="1164960" y="4506120"/>
            <a:ext cx="10265040" cy="1894680"/>
          </a:xfrm>
          <a:prstGeom prst="rect">
            <a:avLst/>
          </a:prstGeom>
          <a:noFill/>
          <a:ln w="0">
            <a:noFill/>
          </a:ln>
        </p:spPr>
        <p:txBody>
          <a:bodyPr lIns="90000" rIns="90000" tIns="45000" bIns="45000" anchor="t">
            <a:noAutofit/>
          </a:bodyPr>
          <a:p>
            <a:r>
              <a:rPr b="0" lang="en-US" sz="2200" spc="-1" strike="noStrike">
                <a:latin typeface="Arial"/>
              </a:rPr>
              <a:t>For the VAFB-SLC launchsite there are no rockets launched for heavy payload mass(greater than 10000).</a:t>
            </a:r>
            <a:endParaRPr b="0" lang="en-US" sz="2200" spc="-1" strike="noStrike">
              <a:latin typeface="Arial"/>
            </a:endParaRPr>
          </a:p>
          <a:p>
            <a:endParaRPr b="0" lang="en-US" sz="2200" spc="-1" strike="noStrike">
              <a:latin typeface="Arial"/>
            </a:endParaRPr>
          </a:p>
          <a:p>
            <a:endParaRPr b="0" lang="en-US" sz="2200" spc="-1" strike="noStrike">
              <a:latin typeface="Arial"/>
            </a:endParaRPr>
          </a:p>
        </p:txBody>
      </p:sp>
      <p:sp>
        <p:nvSpPr>
          <p:cNvPr id="3" name="PlaceHolder 2"/>
          <p:cNvSpPr>
            <a:spLocks noGrp="1"/>
          </p:cNvSpPr>
          <p:nvPr>
            <p:ph type="sldNum" idx="2"/>
          </p:nvPr>
        </p:nvSpPr>
        <p:spPr/>
        <p:txBody>
          <a:bodyPr/>
          <a:p>
            <a:fld id="{862E689A-44E5-49F3-9B14-AD2F8B0310B4}"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Success Rate vs. Orbit Type</a:t>
            </a:r>
            <a:endParaRPr b="0" lang="en-US" sz="4000" spc="-1" strike="noStrike">
              <a:latin typeface="Arial"/>
            </a:endParaRPr>
          </a:p>
        </p:txBody>
      </p:sp>
      <p:pic>
        <p:nvPicPr>
          <p:cNvPr id="226" name="" descr=""/>
          <p:cNvPicPr/>
          <p:nvPr/>
        </p:nvPicPr>
        <p:blipFill>
          <a:blip r:embed="rId2"/>
          <a:stretch/>
        </p:blipFill>
        <p:spPr>
          <a:xfrm>
            <a:off x="5515200" y="1600200"/>
            <a:ext cx="5457600" cy="4628880"/>
          </a:xfrm>
          <a:prstGeom prst="rect">
            <a:avLst/>
          </a:prstGeom>
          <a:ln w="0">
            <a:noFill/>
          </a:ln>
        </p:spPr>
      </p:pic>
      <p:sp>
        <p:nvSpPr>
          <p:cNvPr id="227" name=""/>
          <p:cNvSpPr txBox="1"/>
          <p:nvPr/>
        </p:nvSpPr>
        <p:spPr>
          <a:xfrm>
            <a:off x="716760" y="2053440"/>
            <a:ext cx="4312440" cy="1652760"/>
          </a:xfrm>
          <a:prstGeom prst="rect">
            <a:avLst/>
          </a:prstGeom>
          <a:noFill/>
          <a:ln w="0">
            <a:noFill/>
          </a:ln>
        </p:spPr>
        <p:txBody>
          <a:bodyPr lIns="90000" rIns="90000" tIns="45000" bIns="45000" anchor="t">
            <a:noAutofit/>
          </a:bodyPr>
          <a:p>
            <a:r>
              <a:rPr b="0" lang="en-US" sz="2200" spc="-1" strike="noStrike">
                <a:latin typeface="Arial"/>
              </a:rPr>
              <a:t>Several orbits have perfect success rates.  These are ES-L1, GEO, HEO, and SSO.  VLEO also have very high success rates.</a:t>
            </a:r>
            <a:endParaRPr b="0" lang="en-US" sz="2200" spc="-1" strike="noStrike">
              <a:latin typeface="Arial"/>
            </a:endParaRPr>
          </a:p>
        </p:txBody>
      </p:sp>
      <p:sp>
        <p:nvSpPr>
          <p:cNvPr id="2" name="PlaceHolder 1"/>
          <p:cNvSpPr>
            <a:spLocks noGrp="1"/>
          </p:cNvSpPr>
          <p:nvPr>
            <p:ph type="sldNum" idx="2"/>
          </p:nvPr>
        </p:nvSpPr>
        <p:spPr/>
        <p:txBody>
          <a:bodyPr/>
          <a:p>
            <a:fld id="{0D0E2F55-AE95-4DDF-9D9E-6CE5E85C1CD8}"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29" name="" descr=""/>
          <p:cNvPicPr/>
          <p:nvPr/>
        </p:nvPicPr>
        <p:blipFill>
          <a:blip r:embed="rId2"/>
          <a:stretch/>
        </p:blipFill>
        <p:spPr>
          <a:xfrm>
            <a:off x="2514600" y="1600200"/>
            <a:ext cx="7279200" cy="3146400"/>
          </a:xfrm>
          <a:prstGeom prst="rect">
            <a:avLst/>
          </a:prstGeom>
          <a:ln w="0">
            <a:noFill/>
          </a:ln>
        </p:spPr>
      </p:pic>
      <p:sp>
        <p:nvSpPr>
          <p:cNvPr id="230" name=""/>
          <p:cNvSpPr txBox="1"/>
          <p:nvPr/>
        </p:nvSpPr>
        <p:spPr>
          <a:xfrm>
            <a:off x="911880" y="5144400"/>
            <a:ext cx="10518120" cy="715320"/>
          </a:xfrm>
          <a:prstGeom prst="rect">
            <a:avLst/>
          </a:prstGeom>
          <a:noFill/>
          <a:ln w="0">
            <a:noFill/>
          </a:ln>
        </p:spPr>
        <p:txBody>
          <a:bodyPr lIns="90000" rIns="90000" tIns="45000" bIns="45000" anchor="t">
            <a:noAutofit/>
          </a:bodyPr>
          <a:p>
            <a:r>
              <a:rPr b="0" lang="en-US" sz="2200" spc="-1" strike="noStrike">
                <a:latin typeface="Arial"/>
              </a:rPr>
              <a:t>In the LEO orbit the Success appears related to the number of flights; however there seems to be no relationship between flight number when in GTO orbit.</a:t>
            </a:r>
            <a:endParaRPr b="0" lang="en-US" sz="2200" spc="-1" strike="noStrike">
              <a:latin typeface="Arial"/>
            </a:endParaRPr>
          </a:p>
        </p:txBody>
      </p:sp>
      <p:sp>
        <p:nvSpPr>
          <p:cNvPr id="2" name="PlaceHolder 1"/>
          <p:cNvSpPr>
            <a:spLocks noGrp="1"/>
          </p:cNvSpPr>
          <p:nvPr>
            <p:ph type="sldNum" idx="2"/>
          </p:nvPr>
        </p:nvSpPr>
        <p:spPr/>
        <p:txBody>
          <a:bodyPr/>
          <a:p>
            <a:fld id="{5C90969B-3B4B-4E72-BA91-674AF5DC0F0A}"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pic>
        <p:nvPicPr>
          <p:cNvPr id="232" name="" descr=""/>
          <p:cNvPicPr/>
          <p:nvPr/>
        </p:nvPicPr>
        <p:blipFill>
          <a:blip r:embed="rId2"/>
          <a:stretch/>
        </p:blipFill>
        <p:spPr>
          <a:xfrm>
            <a:off x="1113480" y="1591560"/>
            <a:ext cx="10087920" cy="3209040"/>
          </a:xfrm>
          <a:prstGeom prst="rect">
            <a:avLst/>
          </a:prstGeom>
          <a:ln w="0">
            <a:noFill/>
          </a:ln>
        </p:spPr>
      </p:pic>
      <p:sp>
        <p:nvSpPr>
          <p:cNvPr id="233" name=""/>
          <p:cNvSpPr txBox="1"/>
          <p:nvPr/>
        </p:nvSpPr>
        <p:spPr>
          <a:xfrm>
            <a:off x="685800" y="5029200"/>
            <a:ext cx="10972800" cy="2519640"/>
          </a:xfrm>
          <a:prstGeom prst="rect">
            <a:avLst/>
          </a:prstGeom>
          <a:noFill/>
          <a:ln w="0">
            <a:noFill/>
          </a:ln>
        </p:spPr>
        <p:txBody>
          <a:bodyPr lIns="90000" rIns="90000" tIns="45000" bIns="45000" anchor="t">
            <a:noAutofit/>
          </a:bodyPr>
          <a:p>
            <a:r>
              <a:rPr b="0" lang="en-US" sz="2200" spc="-1" strike="noStrike">
                <a:latin typeface="Arial"/>
              </a:rPr>
              <a:t>With heavy payloads the successful landing or positive landing rate are more for Polar,LEO and ISS.  However for GTO we cannot distinguish this well as both positive landing rate and negative landing(unsuccessful mission) are both there here.</a:t>
            </a:r>
            <a:endParaRPr b="0" lang="en-US" sz="2200" spc="-1" strike="noStrike">
              <a:latin typeface="Arial"/>
            </a:endParaRPr>
          </a:p>
          <a:p>
            <a:endParaRPr b="0" lang="en-US" sz="2200" spc="-1" strike="noStrike">
              <a:latin typeface="Arial"/>
            </a:endParaRPr>
          </a:p>
        </p:txBody>
      </p:sp>
      <p:sp>
        <p:nvSpPr>
          <p:cNvPr id="2" name="PlaceHolder 1"/>
          <p:cNvSpPr>
            <a:spLocks noGrp="1"/>
          </p:cNvSpPr>
          <p:nvPr>
            <p:ph type="sldNum" idx="2"/>
          </p:nvPr>
        </p:nvSpPr>
        <p:spPr/>
        <p:txBody>
          <a:bodyPr/>
          <a:p>
            <a:fld id="{F3C50680-D201-47D7-92F8-AD260D91B0C6}"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Success Yearly Trend</a:t>
            </a:r>
            <a:endParaRPr b="0" lang="en-US" sz="4000" spc="-1" strike="noStrike">
              <a:latin typeface="Arial"/>
            </a:endParaRPr>
          </a:p>
        </p:txBody>
      </p:sp>
      <p:pic>
        <p:nvPicPr>
          <p:cNvPr id="235" name="" descr=""/>
          <p:cNvPicPr/>
          <p:nvPr/>
        </p:nvPicPr>
        <p:blipFill>
          <a:blip r:embed="rId2"/>
          <a:stretch/>
        </p:blipFill>
        <p:spPr>
          <a:xfrm>
            <a:off x="5515200" y="1600200"/>
            <a:ext cx="5457600" cy="4171680"/>
          </a:xfrm>
          <a:prstGeom prst="rect">
            <a:avLst/>
          </a:prstGeom>
          <a:ln w="0">
            <a:noFill/>
          </a:ln>
        </p:spPr>
      </p:pic>
      <p:sp>
        <p:nvSpPr>
          <p:cNvPr id="236" name=""/>
          <p:cNvSpPr txBox="1"/>
          <p:nvPr/>
        </p:nvSpPr>
        <p:spPr>
          <a:xfrm>
            <a:off x="717120" y="2286000"/>
            <a:ext cx="4312440" cy="2277720"/>
          </a:xfrm>
          <a:prstGeom prst="rect">
            <a:avLst/>
          </a:prstGeom>
          <a:noFill/>
          <a:ln w="0">
            <a:noFill/>
          </a:ln>
        </p:spPr>
        <p:txBody>
          <a:bodyPr lIns="90000" rIns="90000" tIns="45000" bIns="45000" anchor="t">
            <a:noAutofit/>
          </a:bodyPr>
          <a:p>
            <a:r>
              <a:rPr b="0" lang="en-US" sz="2200" spc="-1" strike="noStrike">
                <a:latin typeface="Arial"/>
              </a:rPr>
              <a:t>The success rate since 2013 kept increasing till 2017 (stable in 2014) and after 2015 it started increasing.  The percentage of successful missions increases with the experience of the crew and the company.</a:t>
            </a:r>
            <a:endParaRPr b="0" lang="en-US" sz="2200" spc="-1" strike="noStrike">
              <a:latin typeface="Arial"/>
            </a:endParaRPr>
          </a:p>
        </p:txBody>
      </p:sp>
      <p:sp>
        <p:nvSpPr>
          <p:cNvPr id="2" name="PlaceHolder 1"/>
          <p:cNvSpPr>
            <a:spLocks noGrp="1"/>
          </p:cNvSpPr>
          <p:nvPr>
            <p:ph type="sldNum" idx="2"/>
          </p:nvPr>
        </p:nvSpPr>
        <p:spPr/>
        <p:txBody>
          <a:bodyPr/>
          <a:p>
            <a:fld id="{DE5906A8-EF49-430F-B20A-1B2FEE60524F}"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7"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Find the names of the unique launch sites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SELECT DISTINCT("Launch_Site") FROM SPACEXTABLE</a:t>
            </a:r>
            <a:endParaRPr b="0" lang="en-US" sz="2200" spc="-1" strike="noStrike">
              <a:solidFill>
                <a:srgbClr val="000000"/>
              </a:solidFill>
              <a:latin typeface="Calibri"/>
            </a:endParaRPr>
          </a:p>
        </p:txBody>
      </p:sp>
      <p:sp>
        <p:nvSpPr>
          <p:cNvPr id="23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All Launch Site Names</a:t>
            </a:r>
            <a:endParaRPr b="0" lang="en-US" sz="4000" spc="-1" strike="noStrike">
              <a:latin typeface="Arial"/>
            </a:endParaRPr>
          </a:p>
        </p:txBody>
      </p:sp>
      <p:pic>
        <p:nvPicPr>
          <p:cNvPr id="239" name="" descr=""/>
          <p:cNvPicPr/>
          <p:nvPr/>
        </p:nvPicPr>
        <p:blipFill>
          <a:blip r:embed="rId2"/>
          <a:stretch/>
        </p:blipFill>
        <p:spPr>
          <a:xfrm>
            <a:off x="4944960" y="3452400"/>
            <a:ext cx="1981800" cy="2280240"/>
          </a:xfrm>
          <a:prstGeom prst="rect">
            <a:avLst/>
          </a:prstGeom>
          <a:ln w="0">
            <a:noFill/>
          </a:ln>
        </p:spPr>
      </p:pic>
      <p:sp>
        <p:nvSpPr>
          <p:cNvPr id="3" name="PlaceHolder 2"/>
          <p:cNvSpPr>
            <a:spLocks noGrp="1"/>
          </p:cNvSpPr>
          <p:nvPr>
            <p:ph type="sldNum" idx="2"/>
          </p:nvPr>
        </p:nvSpPr>
        <p:spPr/>
        <p:txBody>
          <a:bodyPr/>
          <a:p>
            <a:fld id="{49B487EF-5AD5-4974-944C-48EE9B41C8EB}"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0" name="PlaceHolder 1"/>
          <p:cNvSpPr>
            <a:spLocks noGrp="1"/>
          </p:cNvSpPr>
          <p:nvPr>
            <p:ph/>
          </p:nvPr>
        </p:nvSpPr>
        <p:spPr>
          <a:xfrm>
            <a:off x="770040" y="1681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Find 5 records where launch sites begin with `CCA`</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SELECT * FROM SPACEXTABLE WHERE "Launch_Site" like "CCA%" LIMIT 5</a:t>
            </a:r>
            <a:endParaRPr b="0" lang="en-US" sz="2200" spc="-1" strike="noStrike">
              <a:solidFill>
                <a:srgbClr val="000000"/>
              </a:solidFill>
              <a:latin typeface="Calibri"/>
            </a:endParaRPr>
          </a:p>
        </p:txBody>
      </p:sp>
      <p:sp>
        <p:nvSpPr>
          <p:cNvPr id="24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pic>
        <p:nvPicPr>
          <p:cNvPr id="242" name="" descr=""/>
          <p:cNvPicPr/>
          <p:nvPr/>
        </p:nvPicPr>
        <p:blipFill>
          <a:blip r:embed="rId2"/>
          <a:stretch/>
        </p:blipFill>
        <p:spPr>
          <a:xfrm>
            <a:off x="770400" y="3277440"/>
            <a:ext cx="10220040" cy="2666520"/>
          </a:xfrm>
          <a:prstGeom prst="rect">
            <a:avLst/>
          </a:prstGeom>
          <a:ln w="0">
            <a:noFill/>
          </a:ln>
        </p:spPr>
      </p:pic>
      <p:sp>
        <p:nvSpPr>
          <p:cNvPr id="3" name="PlaceHolder 2"/>
          <p:cNvSpPr>
            <a:spLocks noGrp="1"/>
          </p:cNvSpPr>
          <p:nvPr>
            <p:ph type="sldNum" idx="2"/>
          </p:nvPr>
        </p:nvSpPr>
        <p:spPr/>
        <p:txBody>
          <a:bodyPr/>
          <a:p>
            <a:fld id="{938F0627-9D8F-4D18-A009-90B67C0B7D07}"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3"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total payload carried by boosters from NASA</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SELECT sum("PAYLOAD_MASS__KG_") FROM SPACEXTABLE WHERE "Customer" like "NASA%"</a:t>
            </a:r>
            <a:endParaRPr b="0" lang="en-US" sz="2200" spc="-1" strike="noStrike">
              <a:solidFill>
                <a:srgbClr val="000000"/>
              </a:solidFill>
              <a:latin typeface="Calibri"/>
            </a:endParaRPr>
          </a:p>
        </p:txBody>
      </p:sp>
      <p:sp>
        <p:nvSpPr>
          <p:cNvPr id="24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pic>
        <p:nvPicPr>
          <p:cNvPr id="245" name="" descr=""/>
          <p:cNvPicPr/>
          <p:nvPr/>
        </p:nvPicPr>
        <p:blipFill>
          <a:blip r:embed="rId2"/>
          <a:stretch/>
        </p:blipFill>
        <p:spPr>
          <a:xfrm>
            <a:off x="2437920" y="3585600"/>
            <a:ext cx="7512840" cy="1828800"/>
          </a:xfrm>
          <a:prstGeom prst="rect">
            <a:avLst/>
          </a:prstGeom>
          <a:ln w="0">
            <a:noFill/>
          </a:ln>
        </p:spPr>
      </p:pic>
      <p:sp>
        <p:nvSpPr>
          <p:cNvPr id="3" name="PlaceHolder 2"/>
          <p:cNvSpPr>
            <a:spLocks noGrp="1"/>
          </p:cNvSpPr>
          <p:nvPr>
            <p:ph type="sldNum" idx="2"/>
          </p:nvPr>
        </p:nvSpPr>
        <p:spPr/>
        <p:txBody>
          <a:bodyPr/>
          <a:p>
            <a:fld id="{D48F7CDC-6906-458D-AB91-4BC6B44669A9}"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C81C08D2-505F-47AF-B1C8-B41AC1B4652D}" type="slidenum">
              <a:rPr b="0" lang="en-US" sz="1600" spc="-1" strike="noStrike">
                <a:solidFill>
                  <a:srgbClr val="1c7ddb"/>
                </a:solidFill>
                <a:latin typeface="Abadi"/>
              </a:rPr>
              <a:t>&lt;number&gt;</a:t>
            </a:fld>
            <a:endParaRPr b="0" lang="en-US" sz="1600" spc="-1" strike="noStrike">
              <a:latin typeface="Times New Roman"/>
            </a:endParaRPr>
          </a:p>
        </p:txBody>
      </p:sp>
      <p:sp>
        <p:nvSpPr>
          <p:cNvPr id="170" name="Content Placeholder 2"/>
          <p:cNvSpPr/>
          <p:nvPr/>
        </p:nvSpPr>
        <p:spPr>
          <a:xfrm>
            <a:off x="959040" y="1600200"/>
            <a:ext cx="10013760" cy="4114800"/>
          </a:xfrm>
          <a:prstGeom prst="rect">
            <a:avLst/>
          </a:prstGeom>
          <a:noFill/>
          <a:ln w="0">
            <a:noFill/>
          </a:ln>
        </p:spPr>
        <p:style>
          <a:lnRef idx="0"/>
          <a:fillRef idx="0"/>
          <a:effectRef idx="0"/>
          <a:fontRef idx="minor"/>
        </p:style>
        <p:txBody>
          <a:bodyPr anchor="t">
            <a:normAutofit fontScale="84000"/>
          </a:bodyPr>
          <a:p>
            <a:pPr marL="228600" indent="-228600">
              <a:lnSpc>
                <a:spcPct val="100000"/>
              </a:lnSpc>
              <a:spcAft>
                <a:spcPts val="1871"/>
              </a:spcAft>
              <a:buClr>
                <a:srgbClr val="292929"/>
              </a:buClr>
              <a:buFont typeface="Arial"/>
              <a:buChar char="•"/>
            </a:pPr>
            <a:r>
              <a:rPr b="0" lang="en-US" sz="2200" spc="-1" strike="noStrike">
                <a:solidFill>
                  <a:srgbClr val="292929"/>
                </a:solidFill>
                <a:latin typeface="Abadi"/>
              </a:rPr>
              <a:t>Summary of methodologies</a:t>
            </a:r>
            <a:endParaRPr b="0" lang="en-US" sz="2200" spc="-1" strike="noStrike">
              <a:latin typeface="Arial"/>
            </a:endParaRPr>
          </a:p>
          <a:p>
            <a:pPr lvl="2" marL="648000" indent="-216000">
              <a:lnSpc>
                <a:spcPct val="100000"/>
              </a:lnSpc>
              <a:spcAft>
                <a:spcPts val="1871"/>
              </a:spcAft>
              <a:buClr>
                <a:srgbClr val="000000"/>
              </a:buClr>
              <a:buSzPct val="45000"/>
              <a:buFont typeface="Wingdings" charset="2"/>
              <a:buChar char=""/>
            </a:pPr>
            <a:r>
              <a:rPr b="0" lang="en-US" sz="2200" spc="-1" strike="noStrike">
                <a:solidFill>
                  <a:srgbClr val="292929"/>
                </a:solidFill>
                <a:latin typeface="Abadi"/>
              </a:rPr>
              <a:t>Collection of data about Space X missions from public sources</a:t>
            </a:r>
            <a:endParaRPr b="0" lang="en-US" sz="2200" spc="-1" strike="noStrike">
              <a:latin typeface="Arial"/>
            </a:endParaRPr>
          </a:p>
          <a:p>
            <a:pPr lvl="2" marL="648000" indent="-216000">
              <a:lnSpc>
                <a:spcPct val="100000"/>
              </a:lnSpc>
              <a:spcAft>
                <a:spcPts val="1871"/>
              </a:spcAft>
              <a:buClr>
                <a:srgbClr val="000000"/>
              </a:buClr>
              <a:buSzPct val="45000"/>
              <a:buFont typeface="Wingdings" charset="2"/>
              <a:buChar char=""/>
            </a:pPr>
            <a:r>
              <a:rPr b="0" lang="en-US" sz="2200" spc="-1" strike="noStrike">
                <a:solidFill>
                  <a:srgbClr val="292929"/>
                </a:solidFill>
                <a:latin typeface="Abadi"/>
              </a:rPr>
              <a:t>Wrangling the data gathered for exploratory analysis</a:t>
            </a:r>
            <a:endParaRPr b="0" lang="en-US" sz="2200" spc="-1" strike="noStrike">
              <a:latin typeface="Arial"/>
            </a:endParaRPr>
          </a:p>
          <a:p>
            <a:pPr lvl="2" marL="648000" indent="-216000">
              <a:lnSpc>
                <a:spcPct val="100000"/>
              </a:lnSpc>
              <a:spcAft>
                <a:spcPts val="1871"/>
              </a:spcAft>
              <a:buClr>
                <a:srgbClr val="000000"/>
              </a:buClr>
              <a:buSzPct val="45000"/>
              <a:buFont typeface="Wingdings" charset="2"/>
              <a:buChar char=""/>
            </a:pPr>
            <a:r>
              <a:rPr b="0" lang="en-US" sz="2200" spc="-1" strike="noStrike">
                <a:solidFill>
                  <a:srgbClr val="292929"/>
                </a:solidFill>
                <a:latin typeface="Abadi"/>
              </a:rPr>
              <a:t>Creation of visualizations to better explore the Space X data</a:t>
            </a:r>
            <a:endParaRPr b="0" lang="en-US" sz="2200" spc="-1" strike="noStrike">
              <a:latin typeface="Arial"/>
            </a:endParaRPr>
          </a:p>
          <a:p>
            <a:pPr lvl="2" marL="648000" indent="-216000">
              <a:lnSpc>
                <a:spcPct val="100000"/>
              </a:lnSpc>
              <a:spcAft>
                <a:spcPts val="1871"/>
              </a:spcAft>
              <a:buClr>
                <a:srgbClr val="000000"/>
              </a:buClr>
              <a:buSzPct val="45000"/>
              <a:buFont typeface="Wingdings" charset="2"/>
              <a:buChar char=""/>
            </a:pPr>
            <a:r>
              <a:rPr b="0" lang="en-US" sz="2200" spc="-1" strike="noStrike">
                <a:solidFill>
                  <a:srgbClr val="292929"/>
                </a:solidFill>
                <a:latin typeface="Abadi"/>
              </a:rPr>
              <a:t>Creation of a model to help determine optimal conditions for</a:t>
            </a:r>
            <a:br>
              <a:rPr sz="2200"/>
            </a:br>
            <a:r>
              <a:rPr b="0" lang="en-US" sz="2200" spc="-1" strike="noStrike">
                <a:solidFill>
                  <a:srgbClr val="292929"/>
                </a:solidFill>
                <a:latin typeface="Abadi"/>
              </a:rPr>
              <a:t>Space Y missions</a:t>
            </a:r>
            <a:endParaRPr b="0" lang="en-US" sz="2200" spc="-1" strike="noStrike">
              <a:latin typeface="Arial"/>
            </a:endParaRPr>
          </a:p>
          <a:p>
            <a:pPr marL="228600" indent="-228600">
              <a:lnSpc>
                <a:spcPct val="100000"/>
              </a:lnSpc>
              <a:spcAft>
                <a:spcPts val="1871"/>
              </a:spcAft>
              <a:buClr>
                <a:srgbClr val="292929"/>
              </a:buClr>
              <a:buFont typeface="Arial"/>
              <a:buChar char="•"/>
            </a:pPr>
            <a:r>
              <a:rPr b="0" lang="en-US" sz="2200" spc="-1" strike="noStrike">
                <a:solidFill>
                  <a:srgbClr val="292929"/>
                </a:solidFill>
                <a:latin typeface="Abadi"/>
              </a:rPr>
              <a:t>Summary of all results</a:t>
            </a:r>
            <a:endParaRPr b="0" lang="en-US" sz="2200" spc="-1" strike="noStrike">
              <a:latin typeface="Arial"/>
            </a:endParaRPr>
          </a:p>
          <a:p>
            <a:pPr lvl="2" marL="648000" indent="-216000">
              <a:lnSpc>
                <a:spcPct val="100000"/>
              </a:lnSpc>
              <a:spcAft>
                <a:spcPts val="1871"/>
              </a:spcAft>
              <a:buClr>
                <a:srgbClr val="000000"/>
              </a:buClr>
              <a:buSzPct val="45000"/>
              <a:buFont typeface="Wingdings" charset="2"/>
              <a:buChar char=""/>
            </a:pPr>
            <a:r>
              <a:rPr b="0" lang="en-US" sz="2200" spc="-1" strike="noStrike">
                <a:solidFill>
                  <a:srgbClr val="292929"/>
                </a:solidFill>
                <a:latin typeface="Abadi"/>
              </a:rPr>
              <a:t>Through public data we can create a model that will allow us to </a:t>
            </a:r>
            <a:br>
              <a:rPr sz="2200"/>
            </a:br>
            <a:r>
              <a:rPr b="0" lang="en-US" sz="2200" spc="-1" strike="noStrike">
                <a:solidFill>
                  <a:srgbClr val="292929"/>
                </a:solidFill>
                <a:latin typeface="Abadi"/>
              </a:rPr>
              <a:t>determine the best conditions for recovery allowing us to save </a:t>
            </a:r>
            <a:br>
              <a:rPr sz="2200"/>
            </a:br>
            <a:r>
              <a:rPr b="0" lang="en-US" sz="2200" spc="-1" strike="noStrike">
                <a:solidFill>
                  <a:srgbClr val="292929"/>
                </a:solidFill>
                <a:latin typeface="Abadi"/>
              </a:rPr>
              <a:t>money on rocket operations.</a:t>
            </a:r>
            <a:endParaRPr b="0" lang="en-US" sz="2200" spc="-1" strike="noStrike">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6"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average payload mass carried by booster version </a:t>
            </a:r>
            <a:br>
              <a:rPr sz="2200"/>
            </a:br>
            <a:r>
              <a:rPr b="0" lang="en-US" sz="2200" spc="-1" strike="noStrike">
                <a:solidFill>
                  <a:srgbClr val="292929"/>
                </a:solidFill>
                <a:latin typeface="Abadi"/>
              </a:rPr>
              <a:t>F9 v1.1</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SELECT avg(PAYLOAD_MASS__KG_) FROM SPACEXTABLE WHERE "Booster_Version" like "F9 v1.1%"</a:t>
            </a:r>
            <a:endParaRPr b="0" lang="en-US" sz="2200" spc="-1" strike="noStrike">
              <a:solidFill>
                <a:srgbClr val="000000"/>
              </a:solidFill>
              <a:latin typeface="Calibri"/>
            </a:endParaRPr>
          </a:p>
        </p:txBody>
      </p:sp>
      <p:sp>
        <p:nvSpPr>
          <p:cNvPr id="24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Average Payload Mass by F9 v1.1</a:t>
            </a:r>
            <a:endParaRPr b="0" lang="en-US" sz="4000" spc="-1" strike="noStrike">
              <a:latin typeface="Arial"/>
            </a:endParaRPr>
          </a:p>
        </p:txBody>
      </p:sp>
      <p:pic>
        <p:nvPicPr>
          <p:cNvPr id="248" name="" descr=""/>
          <p:cNvPicPr/>
          <p:nvPr/>
        </p:nvPicPr>
        <p:blipFill>
          <a:blip r:embed="rId2"/>
          <a:stretch/>
        </p:blipFill>
        <p:spPr>
          <a:xfrm>
            <a:off x="2743920" y="3753720"/>
            <a:ext cx="6562440" cy="2057400"/>
          </a:xfrm>
          <a:prstGeom prst="rect">
            <a:avLst/>
          </a:prstGeom>
          <a:ln w="0">
            <a:noFill/>
          </a:ln>
        </p:spPr>
      </p:pic>
      <p:sp>
        <p:nvSpPr>
          <p:cNvPr id="3" name="PlaceHolder 2"/>
          <p:cNvSpPr>
            <a:spLocks noGrp="1"/>
          </p:cNvSpPr>
          <p:nvPr>
            <p:ph type="sldNum" idx="2"/>
          </p:nvPr>
        </p:nvSpPr>
        <p:spPr/>
        <p:txBody>
          <a:bodyPr/>
          <a:p>
            <a:fld id="{8DEEBB35-F995-4D5E-B2C6-39ABAE752186}"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9"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Find the dates of the first successful landing outcome on ground pad</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SELECT Date FROM SPACEXTABLE WHERE Mission_Outcome="Success" ORDER BY Date LIMIT 1</a:t>
            </a:r>
            <a:endParaRPr b="0" lang="en-US" sz="2200" spc="-1" strike="noStrike">
              <a:solidFill>
                <a:srgbClr val="000000"/>
              </a:solidFill>
              <a:latin typeface="Calibri"/>
            </a:endParaRPr>
          </a:p>
        </p:txBody>
      </p:sp>
      <p:sp>
        <p:nvSpPr>
          <p:cNvPr id="25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First Successful Ground Landing Date</a:t>
            </a:r>
            <a:endParaRPr b="0" lang="en-US" sz="4000" spc="-1" strike="noStrike">
              <a:latin typeface="Arial"/>
            </a:endParaRPr>
          </a:p>
        </p:txBody>
      </p:sp>
      <p:pic>
        <p:nvPicPr>
          <p:cNvPr id="251" name="" descr=""/>
          <p:cNvPicPr/>
          <p:nvPr/>
        </p:nvPicPr>
        <p:blipFill>
          <a:blip r:embed="rId2"/>
          <a:stretch/>
        </p:blipFill>
        <p:spPr>
          <a:xfrm>
            <a:off x="4174560" y="3753000"/>
            <a:ext cx="3598200" cy="2286000"/>
          </a:xfrm>
          <a:prstGeom prst="rect">
            <a:avLst/>
          </a:prstGeom>
          <a:ln w="0">
            <a:noFill/>
          </a:ln>
        </p:spPr>
      </p:pic>
      <p:sp>
        <p:nvSpPr>
          <p:cNvPr id="3" name="PlaceHolder 2"/>
          <p:cNvSpPr>
            <a:spLocks noGrp="1"/>
          </p:cNvSpPr>
          <p:nvPr>
            <p:ph type="sldNum" idx="2"/>
          </p:nvPr>
        </p:nvSpPr>
        <p:spPr/>
        <p:txBody>
          <a:bodyPr/>
          <a:p>
            <a:fld id="{73A6A998-8539-4367-BF9B-C31B4E474148}"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2" name="PlaceHolder 1"/>
          <p:cNvSpPr>
            <a:spLocks noGrp="1"/>
          </p:cNvSpPr>
          <p:nvPr>
            <p:ph/>
          </p:nvPr>
        </p:nvSpPr>
        <p:spPr>
          <a:xfrm>
            <a:off x="770400" y="1600200"/>
            <a:ext cx="9745200" cy="4350960"/>
          </a:xfrm>
          <a:prstGeom prst="rect">
            <a:avLst/>
          </a:prstGeom>
          <a:noFill/>
          <a:ln w="0">
            <a:noFill/>
          </a:ln>
        </p:spPr>
        <p:txBody>
          <a:bodyPr anchor="t">
            <a:normAutofit fontScale="97000"/>
          </a:bodyPr>
          <a:p>
            <a:pPr>
              <a:lnSpc>
                <a:spcPct val="100000"/>
              </a:lnSpc>
              <a:spcBef>
                <a:spcPts val="1400"/>
              </a:spcBef>
              <a:buNone/>
            </a:pPr>
            <a:r>
              <a:rPr b="0" lang="en-US" sz="2200" spc="-1" strike="noStrike">
                <a:solidFill>
                  <a:srgbClr val="292929"/>
                </a:solidFill>
                <a:latin typeface="Abadi"/>
              </a:rPr>
              <a:t>List the names of boosters which have successfully landed on drone ship and had payload mass greater than 4000 but less than 6000</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SELECT DISTINCT(Booster_Version) FROM SPACEXTABLE WHERE Mission_Outcome="Success" and "PAYLOAD_MASS__KG_" &gt; 4000 and "PAYLOAD_MASS__KG_" &lt; 6000</a:t>
            </a:r>
            <a:endParaRPr b="0" lang="en-US" sz="2200" spc="-1" strike="noStrike">
              <a:solidFill>
                <a:srgbClr val="000000"/>
              </a:solidFill>
              <a:latin typeface="Calibri"/>
            </a:endParaRPr>
          </a:p>
          <a:p>
            <a:pPr>
              <a:lnSpc>
                <a:spcPct val="100000"/>
              </a:lnSpc>
              <a:spcBef>
                <a:spcPts val="1400"/>
              </a:spcBef>
              <a:buNone/>
            </a:pPr>
            <a:br>
              <a:rPr sz="2200"/>
            </a:br>
            <a:r>
              <a:rPr b="1" lang="en-US" sz="2200" spc="-1" strike="noStrike">
                <a:solidFill>
                  <a:srgbClr val="292929"/>
                </a:solidFill>
                <a:latin typeface="Abadi"/>
              </a:rPr>
              <a:t>These boosters:</a:t>
            </a:r>
            <a:r>
              <a:rPr b="0" lang="en-US" sz="2200" spc="-1" strike="noStrike">
                <a:solidFill>
                  <a:srgbClr val="292929"/>
                </a:solidFill>
                <a:latin typeface="Abadi"/>
              </a:rPr>
              <a:t> F9 v1.1, F9 v1.1 B1011, F9 v1.1 B1014, F9 v1.1 B1016, F9 FT B1020, F9 FT B1022, F9 FT B1026, F9 FT B1030, F9 FT B1021.2, F9 FT B1032.1, F9 B4 B1040.1, F9 FT B1031.2, F9 FT B1032.2, F9 B4 B1040.2, F9 B5 B1046.2, F9 B5 B1047.2, F9 B5 B1048.3, F9 B5 B1051.2, F9 B5B1060.1, F9 B5 B1058.2, F9 B5B1062.1</a:t>
            </a:r>
            <a:endParaRPr b="0" lang="en-US" sz="2200" spc="-1" strike="noStrike">
              <a:solidFill>
                <a:srgbClr val="000000"/>
              </a:solidFill>
              <a:latin typeface="Calibri"/>
            </a:endParaRPr>
          </a:p>
        </p:txBody>
      </p:sp>
      <p:sp>
        <p:nvSpPr>
          <p:cNvPr id="25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52000"/>
          </a:bodyPr>
          <a:p>
            <a:pPr>
              <a:lnSpc>
                <a:spcPct val="90000"/>
              </a:lnSpc>
              <a:buNone/>
            </a:pPr>
            <a:r>
              <a:rPr b="0" lang="en-US" sz="4000" spc="-1" strike="noStrike">
                <a:solidFill>
                  <a:srgbClr val="0b49cb"/>
                </a:solidFill>
                <a:latin typeface="Abadi"/>
                <a:ea typeface="IBM Plex Mono SemiBold"/>
              </a:rPr>
              <a:t>Successful Drone Ship Landing with Payload between 4000 and 6000</a:t>
            </a:r>
            <a:endParaRPr b="0" lang="en-US" sz="4000" spc="-1" strike="noStrike">
              <a:latin typeface="Arial"/>
            </a:endParaRPr>
          </a:p>
        </p:txBody>
      </p:sp>
      <p:sp>
        <p:nvSpPr>
          <p:cNvPr id="3" name="PlaceHolder 2"/>
          <p:cNvSpPr>
            <a:spLocks noGrp="1"/>
          </p:cNvSpPr>
          <p:nvPr>
            <p:ph type="sldNum" idx="2"/>
          </p:nvPr>
        </p:nvSpPr>
        <p:spPr/>
        <p:txBody>
          <a:bodyPr/>
          <a:p>
            <a:fld id="{E2FBE398-63C6-4E82-84C0-FD22F6999E78}"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4" name="PlaceHolder 1"/>
          <p:cNvSpPr>
            <a:spLocks noGrp="1"/>
          </p:cNvSpPr>
          <p:nvPr>
            <p:ph/>
          </p:nvPr>
        </p:nvSpPr>
        <p:spPr>
          <a:xfrm>
            <a:off x="914400" y="160020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total number of successful and failure mission outcomes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SELECT COUNT(Date) FROM SPACEXTABLE WHERE Mission_Outcome="Success"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000000"/>
                </a:solidFill>
                <a:latin typeface="Calibri"/>
              </a:rPr>
              <a:t>Success: 98</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SELECT COUNT(Date) FROM SPACEXTABLE WHERE Mission_Outcome</a:t>
            </a:r>
            <a:br>
              <a:rPr sz="2200"/>
            </a:br>
            <a:r>
              <a:rPr b="0" lang="en-US" sz="2200" spc="-1" strike="noStrike">
                <a:solidFill>
                  <a:srgbClr val="292929"/>
                </a:solidFill>
                <a:latin typeface="Abadi"/>
              </a:rPr>
              <a:t>!="Success"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000000"/>
                </a:solidFill>
                <a:latin typeface="Calibri"/>
              </a:rPr>
              <a:t>Fail: 3</a:t>
            </a:r>
            <a:endParaRPr b="0" lang="en-US" sz="2200" spc="-1" strike="noStrike">
              <a:solidFill>
                <a:srgbClr val="000000"/>
              </a:solidFill>
              <a:latin typeface="Calibri"/>
            </a:endParaRPr>
          </a:p>
        </p:txBody>
      </p:sp>
      <p:sp>
        <p:nvSpPr>
          <p:cNvPr id="25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7000"/>
          </a:bodyPr>
          <a:p>
            <a:pPr>
              <a:lnSpc>
                <a:spcPct val="90000"/>
              </a:lnSpc>
              <a:buNone/>
            </a:pPr>
            <a:r>
              <a:rPr b="0" lang="en-US" sz="4000" spc="-1" strike="noStrike">
                <a:solidFill>
                  <a:srgbClr val="0b49cb"/>
                </a:solidFill>
                <a:latin typeface="Abadi"/>
                <a:ea typeface="IBM Plex Mono SemiBold"/>
              </a:rPr>
              <a:t>Total Number of Successful and Failure Mission Outcomes</a:t>
            </a:r>
            <a:endParaRPr b="0" lang="en-US" sz="4000" spc="-1" strike="noStrike">
              <a:latin typeface="Arial"/>
            </a:endParaRPr>
          </a:p>
        </p:txBody>
      </p:sp>
      <p:sp>
        <p:nvSpPr>
          <p:cNvPr id="3" name="PlaceHolder 2"/>
          <p:cNvSpPr>
            <a:spLocks noGrp="1"/>
          </p:cNvSpPr>
          <p:nvPr>
            <p:ph type="sldNum" idx="2"/>
          </p:nvPr>
        </p:nvSpPr>
        <p:spPr/>
        <p:txBody>
          <a:bodyPr/>
          <a:p>
            <a:fld id="{A2724E8E-9136-4C65-8612-133BDB992751}"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PlaceHolder 1"/>
          <p:cNvSpPr>
            <a:spLocks noGrp="1"/>
          </p:cNvSpPr>
          <p:nvPr>
            <p:ph/>
          </p:nvPr>
        </p:nvSpPr>
        <p:spPr>
          <a:xfrm>
            <a:off x="770040" y="1465560"/>
            <a:ext cx="563076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List the names of the booster which have carried the maximum payload mass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SELECT Booster_Version, "PAYLOAD_MASS__KG_" FROM SPACEXTABLE WHERE "PAYLOAD_MASS__KG_" = (SELECT MAX("PAYLOAD_MASS__KG_") FROM SPACEXTABLE)</a:t>
            </a:r>
            <a:endParaRPr b="0" lang="en-US" sz="2200" spc="-1" strike="noStrike">
              <a:solidFill>
                <a:srgbClr val="000000"/>
              </a:solidFill>
              <a:latin typeface="Calibri"/>
            </a:endParaRPr>
          </a:p>
        </p:txBody>
      </p:sp>
      <p:sp>
        <p:nvSpPr>
          <p:cNvPr id="25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Boosters Carried Maximum Payload</a:t>
            </a:r>
            <a:endParaRPr b="0" lang="en-US" sz="4000" spc="-1" strike="noStrike">
              <a:latin typeface="Arial"/>
            </a:endParaRPr>
          </a:p>
        </p:txBody>
      </p:sp>
      <p:pic>
        <p:nvPicPr>
          <p:cNvPr id="258" name="" descr=""/>
          <p:cNvPicPr/>
          <p:nvPr/>
        </p:nvPicPr>
        <p:blipFill>
          <a:blip r:embed="rId2"/>
          <a:stretch/>
        </p:blipFill>
        <p:spPr>
          <a:xfrm>
            <a:off x="6858000" y="1600200"/>
            <a:ext cx="3692520" cy="4572000"/>
          </a:xfrm>
          <a:prstGeom prst="rect">
            <a:avLst/>
          </a:prstGeom>
          <a:ln w="0">
            <a:noFill/>
          </a:ln>
        </p:spPr>
      </p:pic>
      <p:sp>
        <p:nvSpPr>
          <p:cNvPr id="3" name="PlaceHolder 2"/>
          <p:cNvSpPr>
            <a:spLocks noGrp="1"/>
          </p:cNvSpPr>
          <p:nvPr>
            <p:ph type="sldNum" idx="2"/>
          </p:nvPr>
        </p:nvSpPr>
        <p:spPr/>
        <p:txBody>
          <a:bodyPr/>
          <a:p>
            <a:fld id="{1E7E15A2-5986-411A-B661-8E13A9E97154}"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PlaceHolder 1"/>
          <p:cNvSpPr>
            <a:spLocks noGrp="1"/>
          </p:cNvSpPr>
          <p:nvPr>
            <p:ph/>
          </p:nvPr>
        </p:nvSpPr>
        <p:spPr>
          <a:xfrm>
            <a:off x="770400" y="1600200"/>
            <a:ext cx="9745200" cy="4350960"/>
          </a:xfrm>
          <a:prstGeom prst="rect">
            <a:avLst/>
          </a:prstGeom>
          <a:noFill/>
          <a:ln w="0">
            <a:noFill/>
          </a:ln>
        </p:spPr>
        <p:txBody>
          <a:bodyPr anchor="t">
            <a:normAutofit/>
          </a:bodyPr>
          <a:p>
            <a:pPr marL="432000" indent="-324000">
              <a:lnSpc>
                <a:spcPct val="100000"/>
              </a:lnSpc>
              <a:spcBef>
                <a:spcPts val="1400"/>
              </a:spcBef>
              <a:buClr>
                <a:srgbClr val="292929"/>
              </a:buClr>
              <a:buFont typeface="Wingdings" charset="2"/>
              <a:buChar char=""/>
            </a:pPr>
            <a:r>
              <a:rPr b="0" lang="en-US" sz="2000" spc="-1" strike="noStrike">
                <a:solidFill>
                  <a:srgbClr val="292929"/>
                </a:solidFill>
                <a:latin typeface="Abadi"/>
              </a:rPr>
              <a:t>SELECT substr ("--JanFebMarAprMayJunJulAugSepOctNovDec", strftime ("%m", Date) * 3, 3) as month, * FROM SPACEXTABLE WHERE substr(Date,0,5)='2015'</a:t>
            </a:r>
            <a:endParaRPr b="0" lang="en-US" sz="20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6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pic>
        <p:nvPicPr>
          <p:cNvPr id="261" name="" descr=""/>
          <p:cNvPicPr/>
          <p:nvPr/>
        </p:nvPicPr>
        <p:blipFill>
          <a:blip r:embed="rId2"/>
          <a:stretch/>
        </p:blipFill>
        <p:spPr>
          <a:xfrm>
            <a:off x="1372320" y="2862360"/>
            <a:ext cx="9372600" cy="3309840"/>
          </a:xfrm>
          <a:prstGeom prst="rect">
            <a:avLst/>
          </a:prstGeom>
          <a:ln w="0">
            <a:noFill/>
          </a:ln>
        </p:spPr>
      </p:pic>
      <p:sp>
        <p:nvSpPr>
          <p:cNvPr id="3" name="PlaceHolder 2"/>
          <p:cNvSpPr>
            <a:spLocks noGrp="1"/>
          </p:cNvSpPr>
          <p:nvPr>
            <p:ph type="sldNum" idx="2"/>
          </p:nvPr>
        </p:nvSpPr>
        <p:spPr/>
        <p:txBody>
          <a:bodyPr/>
          <a:p>
            <a:fld id="{191E305B-DB1A-4C24-85A3-00FB9A4AA345}"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2" name="PlaceHolder 1"/>
          <p:cNvSpPr>
            <a:spLocks noGrp="1"/>
          </p:cNvSpPr>
          <p:nvPr>
            <p:ph/>
          </p:nvPr>
        </p:nvSpPr>
        <p:spPr>
          <a:xfrm>
            <a:off x="564840" y="1443600"/>
            <a:ext cx="11117160" cy="4350960"/>
          </a:xfrm>
          <a:prstGeom prst="rect">
            <a:avLst/>
          </a:prstGeom>
          <a:noFill/>
          <a:ln w="0">
            <a:noFill/>
          </a:ln>
        </p:spPr>
        <p:txBody>
          <a:bodyPr anchor="t">
            <a:noAutofit/>
          </a:bodyPr>
          <a:p>
            <a:pPr>
              <a:lnSpc>
                <a:spcPct val="100000"/>
              </a:lnSpc>
              <a:spcBef>
                <a:spcPts val="1400"/>
              </a:spcBef>
              <a:buNone/>
            </a:pPr>
            <a:r>
              <a:rPr b="0" lang="en-US" sz="2000" spc="-1" strike="noStrike">
                <a:solidFill>
                  <a:srgbClr val="292929"/>
                </a:solidFill>
                <a:latin typeface="Abadi"/>
              </a:rPr>
              <a:t>Rank the count of landing outcomes (such as Failure (drone ship) or Success (ground pad)) between the date 2010-06-04 and 2017-03-20, in descending order</a:t>
            </a:r>
            <a:br>
              <a:rPr sz="2200"/>
            </a:br>
            <a:br>
              <a:rPr sz="2200"/>
            </a:br>
            <a:r>
              <a:rPr b="0" lang="en-US" sz="1800" spc="-1" strike="noStrike">
                <a:solidFill>
                  <a:srgbClr val="292929"/>
                </a:solidFill>
                <a:latin typeface="Abadi"/>
              </a:rPr>
              <a:t>SELECT Date, Landing_Outcome, Count(Landing_Outcome) Num from SPACEXTABLE WHERE Date &gt; "2010-06-04" AND Date &lt; "2017-03-20" GROUP BY Landing_Outcome ORDER by Num Desc</a:t>
            </a:r>
            <a:endParaRPr b="0" lang="en-US" sz="1800" spc="-1" strike="noStrike">
              <a:solidFill>
                <a:srgbClr val="000000"/>
              </a:solidFill>
              <a:latin typeface="Calibri"/>
            </a:endParaRPr>
          </a:p>
        </p:txBody>
      </p:sp>
      <p:sp>
        <p:nvSpPr>
          <p:cNvPr id="26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5000"/>
          </a:bodyPr>
          <a:p>
            <a:pPr>
              <a:lnSpc>
                <a:spcPct val="90000"/>
              </a:lnSpc>
              <a:buNone/>
            </a:pPr>
            <a:r>
              <a:rPr b="0" lang="en-US" sz="4000" spc="-1" strike="noStrike">
                <a:solidFill>
                  <a:srgbClr val="0b49cb"/>
                </a:solidFill>
                <a:latin typeface="Abadi"/>
                <a:ea typeface="IBM Plex Mono SemiBold"/>
              </a:rPr>
              <a:t>Rank Landing Outcomes Between 2010-06-04 and 2017-03-20</a:t>
            </a:r>
            <a:endParaRPr b="0" lang="en-US" sz="4000" spc="-1" strike="noStrike">
              <a:latin typeface="Arial"/>
            </a:endParaRPr>
          </a:p>
        </p:txBody>
      </p:sp>
      <p:pic>
        <p:nvPicPr>
          <p:cNvPr id="264" name="" descr=""/>
          <p:cNvPicPr/>
          <p:nvPr/>
        </p:nvPicPr>
        <p:blipFill>
          <a:blip r:embed="rId2"/>
          <a:stretch/>
        </p:blipFill>
        <p:spPr>
          <a:xfrm>
            <a:off x="4079520" y="3230280"/>
            <a:ext cx="3838680" cy="3399120"/>
          </a:xfrm>
          <a:prstGeom prst="rect">
            <a:avLst/>
          </a:prstGeom>
          <a:ln w="0">
            <a:noFill/>
          </a:ln>
        </p:spPr>
      </p:pic>
      <p:sp>
        <p:nvSpPr>
          <p:cNvPr id="3" name="PlaceHolder 2"/>
          <p:cNvSpPr>
            <a:spLocks noGrp="1"/>
          </p:cNvSpPr>
          <p:nvPr>
            <p:ph type="sldNum" idx="2"/>
          </p:nvPr>
        </p:nvSpPr>
        <p:spPr/>
        <p:txBody>
          <a:bodyPr/>
          <a:p>
            <a:fld id="{44682F92-388D-430F-BB3E-F3D8315E7BC5}"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TextBox 6"/>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Folium map of launch site locations</a:t>
            </a:r>
            <a:endParaRPr b="0" lang="en-US" sz="4000" spc="-1" strike="noStrike">
              <a:latin typeface="Arial"/>
            </a:endParaRPr>
          </a:p>
        </p:txBody>
      </p:sp>
      <p:pic>
        <p:nvPicPr>
          <p:cNvPr id="267" name="" descr=""/>
          <p:cNvPicPr/>
          <p:nvPr/>
        </p:nvPicPr>
        <p:blipFill>
          <a:blip r:embed="rId2"/>
          <a:stretch/>
        </p:blipFill>
        <p:spPr>
          <a:xfrm>
            <a:off x="914400" y="1828800"/>
            <a:ext cx="10096200" cy="3438000"/>
          </a:xfrm>
          <a:prstGeom prst="rect">
            <a:avLst/>
          </a:prstGeom>
          <a:ln w="0">
            <a:noFill/>
          </a:ln>
        </p:spPr>
      </p:pic>
      <p:sp>
        <p:nvSpPr>
          <p:cNvPr id="2" name="PlaceHolder 1"/>
          <p:cNvSpPr>
            <a:spLocks noGrp="1"/>
          </p:cNvSpPr>
          <p:nvPr>
            <p:ph type="sldNum" idx="2"/>
          </p:nvPr>
        </p:nvSpPr>
        <p:spPr/>
        <p:txBody>
          <a:bodyPr/>
          <a:p>
            <a:fld id="{4B2D2CA6-D2C5-47DF-9BCF-3581DD80D929}"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Maps of Successful and failed launches</a:t>
            </a:r>
            <a:endParaRPr b="0" lang="en-US" sz="4000" spc="-1" strike="noStrike">
              <a:latin typeface="Arial"/>
            </a:endParaRPr>
          </a:p>
        </p:txBody>
      </p:sp>
      <p:sp>
        <p:nvSpPr>
          <p:cNvPr id="269" name="Content Placeholder 8"/>
          <p:cNvSpPr txBox="1"/>
          <p:nvPr/>
        </p:nvSpPr>
        <p:spPr>
          <a:xfrm>
            <a:off x="812520" y="1600200"/>
            <a:ext cx="6248520" cy="6933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Successful and Failed Launches in Florida:</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pic>
        <p:nvPicPr>
          <p:cNvPr id="270" name="" descr=""/>
          <p:cNvPicPr/>
          <p:nvPr/>
        </p:nvPicPr>
        <p:blipFill>
          <a:blip r:embed="rId2"/>
          <a:stretch/>
        </p:blipFill>
        <p:spPr>
          <a:xfrm>
            <a:off x="946440" y="2274840"/>
            <a:ext cx="3142800" cy="2761920"/>
          </a:xfrm>
          <a:prstGeom prst="rect">
            <a:avLst/>
          </a:prstGeom>
          <a:ln w="0">
            <a:noFill/>
          </a:ln>
        </p:spPr>
      </p:pic>
      <p:pic>
        <p:nvPicPr>
          <p:cNvPr id="271" name="" descr=""/>
          <p:cNvPicPr/>
          <p:nvPr/>
        </p:nvPicPr>
        <p:blipFill>
          <a:blip r:embed="rId3"/>
          <a:stretch/>
        </p:blipFill>
        <p:spPr>
          <a:xfrm>
            <a:off x="4432320" y="2293560"/>
            <a:ext cx="2178720" cy="2057400"/>
          </a:xfrm>
          <a:prstGeom prst="rect">
            <a:avLst/>
          </a:prstGeom>
          <a:ln w="0">
            <a:noFill/>
          </a:ln>
        </p:spPr>
      </p:pic>
      <p:pic>
        <p:nvPicPr>
          <p:cNvPr id="272" name="" descr=""/>
          <p:cNvPicPr/>
          <p:nvPr/>
        </p:nvPicPr>
        <p:blipFill>
          <a:blip r:embed="rId4"/>
          <a:stretch/>
        </p:blipFill>
        <p:spPr>
          <a:xfrm>
            <a:off x="6832440" y="2293560"/>
            <a:ext cx="3454560" cy="2971800"/>
          </a:xfrm>
          <a:prstGeom prst="rect">
            <a:avLst/>
          </a:prstGeom>
          <a:ln w="0">
            <a:noFill/>
          </a:ln>
        </p:spPr>
      </p:pic>
      <p:sp>
        <p:nvSpPr>
          <p:cNvPr id="2" name="PlaceHolder 1"/>
          <p:cNvSpPr>
            <a:spLocks noGrp="1"/>
          </p:cNvSpPr>
          <p:nvPr>
            <p:ph type="sldNum" idx="2"/>
          </p:nvPr>
        </p:nvSpPr>
        <p:spPr/>
        <p:txBody>
          <a:bodyPr/>
          <a:p>
            <a:fld id="{D4B1478A-7027-419D-91D5-9F224534EAB1}"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E64BE0D8-CB33-4E6E-AFF5-820680A95910}" type="slidenum">
              <a:rPr b="0" lang="en-US" sz="1600" spc="-1" strike="noStrike">
                <a:solidFill>
                  <a:srgbClr val="1c7ddb"/>
                </a:solidFill>
                <a:latin typeface="Abadi"/>
              </a:rPr>
              <a:t>&lt;number&gt;</a:t>
            </a:fld>
            <a:endParaRPr b="0" lang="en-US" sz="1600" spc="-1" strike="noStrike">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74" name="Content Placeholder 2"/>
          <p:cNvSpPr/>
          <p:nvPr/>
        </p:nvSpPr>
        <p:spPr>
          <a:xfrm>
            <a:off x="958680" y="1600200"/>
            <a:ext cx="10242720" cy="4343400"/>
          </a:xfrm>
          <a:prstGeom prst="rect">
            <a:avLst/>
          </a:prstGeom>
          <a:noFill/>
          <a:ln w="0">
            <a:noFill/>
          </a:ln>
        </p:spPr>
        <p:style>
          <a:lnRef idx="0"/>
          <a:fillRef idx="0"/>
          <a:effectRef idx="0"/>
          <a:fontRef idx="minor"/>
        </p:style>
        <p:txBody>
          <a:bodyPr anchor="t">
            <a:normAutofit/>
          </a:bodyPr>
          <a:p>
            <a:pPr marL="228600" indent="-228600">
              <a:lnSpc>
                <a:spcPct val="90000"/>
              </a:lnSpc>
              <a:spcBef>
                <a:spcPts val="2735"/>
              </a:spcBef>
              <a:buClr>
                <a:srgbClr val="292929"/>
              </a:buClr>
              <a:buFont typeface="Arial"/>
              <a:buChar char="•"/>
            </a:pPr>
            <a:r>
              <a:rPr b="0" lang="en-US" sz="2200" spc="-1" strike="noStrike">
                <a:solidFill>
                  <a:srgbClr val="292929"/>
                </a:solidFill>
                <a:latin typeface="Abadi"/>
              </a:rPr>
              <a:t>Project background and context:</a:t>
            </a:r>
            <a:endParaRPr b="0" lang="en-US" sz="2200" spc="-1" strike="noStrike">
              <a:latin typeface="Arial"/>
            </a:endParaRPr>
          </a:p>
          <a:p>
            <a:pPr lvl="2" marL="648000" indent="-216000">
              <a:lnSpc>
                <a:spcPct val="115000"/>
              </a:lnSpc>
              <a:spcBef>
                <a:spcPts val="2449"/>
              </a:spcBef>
              <a:spcAft>
                <a:spcPts val="1440"/>
              </a:spcAft>
              <a:buClr>
                <a:srgbClr val="000000"/>
              </a:buClr>
              <a:buSzPct val="45000"/>
              <a:buFont typeface="Wingdings" charset="2"/>
              <a:buChar char=""/>
            </a:pPr>
            <a:r>
              <a:rPr b="0" lang="en-US" sz="2200" spc="-1" strike="noStrike">
                <a:solidFill>
                  <a:srgbClr val="292929"/>
                </a:solidFill>
                <a:latin typeface="Abadi"/>
              </a:rPr>
              <a:t>At Space Y we aim to be the leading provider of space transport within the next 10 years.  To do this we must have an idea of what ways we bring payload to orbit with less cost.  </a:t>
            </a:r>
            <a:endParaRPr b="0" lang="en-US" sz="2200" spc="-1" strike="noStrike">
              <a:latin typeface="Arial"/>
            </a:endParaRPr>
          </a:p>
          <a:p>
            <a:pPr marL="228600" indent="-228600">
              <a:lnSpc>
                <a:spcPct val="90000"/>
              </a:lnSpc>
              <a:spcBef>
                <a:spcPts val="2735"/>
              </a:spcBef>
              <a:buClr>
                <a:srgbClr val="292929"/>
              </a:buClr>
              <a:buFont typeface="Arial"/>
              <a:buChar char="•"/>
            </a:pPr>
            <a:r>
              <a:rPr b="0" lang="en-US" sz="2200" spc="-1" strike="noStrike">
                <a:solidFill>
                  <a:srgbClr val="292929"/>
                </a:solidFill>
                <a:latin typeface="Abadi"/>
              </a:rPr>
              <a:t>Problem we want an answer to:</a:t>
            </a:r>
            <a:endParaRPr b="0" lang="en-US" sz="2200" spc="-1" strike="noStrike">
              <a:latin typeface="Arial"/>
            </a:endParaRPr>
          </a:p>
          <a:p>
            <a:pPr lvl="2" marL="648000" indent="-216000">
              <a:lnSpc>
                <a:spcPct val="115000"/>
              </a:lnSpc>
              <a:spcBef>
                <a:spcPts val="2735"/>
              </a:spcBef>
              <a:buClr>
                <a:srgbClr val="000000"/>
              </a:buClr>
              <a:buSzPct val="45000"/>
              <a:buFont typeface="Wingdings" charset="2"/>
              <a:buChar char=""/>
            </a:pPr>
            <a:r>
              <a:rPr b="0" lang="en-US" sz="2200" spc="-1" strike="noStrike">
                <a:solidFill>
                  <a:srgbClr val="292929"/>
                </a:solidFill>
                <a:latin typeface="Abadi"/>
              </a:rPr>
              <a:t>How can we predict the optimal conditions in which to launch payload that allow us to have the most successful missions and</a:t>
            </a:r>
            <a:br>
              <a:rPr sz="2200"/>
            </a:br>
            <a:r>
              <a:rPr b="0" lang="en-US" sz="2200" spc="-1" strike="noStrike">
                <a:solidFill>
                  <a:srgbClr val="292929"/>
                </a:solidFill>
                <a:latin typeface="Abadi"/>
              </a:rPr>
              <a:t>to recover costly first stage rockets.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3" name="Title 5"/>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Maps of Successful and failed launches</a:t>
            </a:r>
            <a:endParaRPr b="0" lang="en-US" sz="4000" spc="-1" strike="noStrike">
              <a:latin typeface="Arial"/>
            </a:endParaRPr>
          </a:p>
        </p:txBody>
      </p:sp>
      <p:sp>
        <p:nvSpPr>
          <p:cNvPr id="274" name="Content Placeholder 7"/>
          <p:cNvSpPr txBox="1"/>
          <p:nvPr/>
        </p:nvSpPr>
        <p:spPr>
          <a:xfrm>
            <a:off x="812520" y="1600200"/>
            <a:ext cx="8560080" cy="6933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Successful and Failed Launches in California:</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pic>
        <p:nvPicPr>
          <p:cNvPr id="275" name="" descr=""/>
          <p:cNvPicPr/>
          <p:nvPr/>
        </p:nvPicPr>
        <p:blipFill>
          <a:blip r:embed="rId2"/>
          <a:stretch/>
        </p:blipFill>
        <p:spPr>
          <a:xfrm>
            <a:off x="3010680" y="2286720"/>
            <a:ext cx="5905080" cy="3657240"/>
          </a:xfrm>
          <a:prstGeom prst="rect">
            <a:avLst/>
          </a:prstGeom>
          <a:ln w="0">
            <a:noFill/>
          </a:ln>
        </p:spPr>
      </p:pic>
      <p:sp>
        <p:nvSpPr>
          <p:cNvPr id="2" name="PlaceHolder 1"/>
          <p:cNvSpPr>
            <a:spLocks noGrp="1"/>
          </p:cNvSpPr>
          <p:nvPr>
            <p:ph type="sldNum" idx="2"/>
          </p:nvPr>
        </p:nvSpPr>
        <p:spPr/>
        <p:txBody>
          <a:bodyPr/>
          <a:p>
            <a:fld id="{641B2999-66F1-4319-8C0E-BE8D26D920AB}"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Folium map of proximity to the coast</a:t>
            </a:r>
            <a:endParaRPr b="0" lang="en-US" sz="4000" spc="-1" strike="noStrike">
              <a:latin typeface="Arial"/>
            </a:endParaRPr>
          </a:p>
        </p:txBody>
      </p:sp>
      <p:pic>
        <p:nvPicPr>
          <p:cNvPr id="277" name="" descr=""/>
          <p:cNvPicPr/>
          <p:nvPr/>
        </p:nvPicPr>
        <p:blipFill>
          <a:blip r:embed="rId2"/>
          <a:stretch/>
        </p:blipFill>
        <p:spPr>
          <a:xfrm>
            <a:off x="1114920" y="2057400"/>
            <a:ext cx="9857880" cy="2228400"/>
          </a:xfrm>
          <a:prstGeom prst="rect">
            <a:avLst/>
          </a:prstGeom>
          <a:ln w="0">
            <a:noFill/>
          </a:ln>
        </p:spPr>
      </p:pic>
      <p:sp>
        <p:nvSpPr>
          <p:cNvPr id="2" name="PlaceHolder 1"/>
          <p:cNvSpPr>
            <a:spLocks noGrp="1"/>
          </p:cNvSpPr>
          <p:nvPr>
            <p:ph type="sldNum" idx="2"/>
          </p:nvPr>
        </p:nvSpPr>
        <p:spPr/>
        <p:txBody>
          <a:bodyPr/>
          <a:p>
            <a:fld id="{E774679C-DF67-4842-A4B2-E6C5589F9850}"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8"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Total Successful Launches for All Sites</a:t>
            </a:r>
            <a:endParaRPr b="0" lang="en-US" sz="4000" spc="-1" strike="noStrike">
              <a:latin typeface="Arial"/>
            </a:endParaRPr>
          </a:p>
        </p:txBody>
      </p:sp>
      <p:pic>
        <p:nvPicPr>
          <p:cNvPr id="280" name="" descr=""/>
          <p:cNvPicPr/>
          <p:nvPr/>
        </p:nvPicPr>
        <p:blipFill>
          <a:blip r:embed="rId2"/>
          <a:stretch/>
        </p:blipFill>
        <p:spPr>
          <a:xfrm>
            <a:off x="2278080" y="1600200"/>
            <a:ext cx="7551720" cy="4500000"/>
          </a:xfrm>
          <a:prstGeom prst="rect">
            <a:avLst/>
          </a:prstGeom>
          <a:ln w="0">
            <a:noFill/>
          </a:ln>
        </p:spPr>
      </p:pic>
      <p:sp>
        <p:nvSpPr>
          <p:cNvPr id="2" name="PlaceHolder 1"/>
          <p:cNvSpPr>
            <a:spLocks noGrp="1"/>
          </p:cNvSpPr>
          <p:nvPr>
            <p:ph type="sldNum" idx="2"/>
          </p:nvPr>
        </p:nvSpPr>
        <p:spPr/>
        <p:txBody>
          <a:bodyPr/>
          <a:p>
            <a:fld id="{E1524E18-BCDC-4223-A5B7-AA9304410623}"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Highest Launch Success Ratio</a:t>
            </a:r>
            <a:endParaRPr b="0" lang="en-US" sz="4000" spc="-1" strike="noStrike">
              <a:latin typeface="Arial"/>
            </a:endParaRPr>
          </a:p>
        </p:txBody>
      </p:sp>
      <p:pic>
        <p:nvPicPr>
          <p:cNvPr id="282" name="" descr=""/>
          <p:cNvPicPr/>
          <p:nvPr/>
        </p:nvPicPr>
        <p:blipFill>
          <a:blip r:embed="rId2"/>
          <a:stretch/>
        </p:blipFill>
        <p:spPr>
          <a:xfrm>
            <a:off x="1143000" y="1600200"/>
            <a:ext cx="9172080" cy="4152600"/>
          </a:xfrm>
          <a:prstGeom prst="rect">
            <a:avLst/>
          </a:prstGeom>
          <a:ln w="0">
            <a:noFill/>
          </a:ln>
        </p:spPr>
      </p:pic>
      <p:sp>
        <p:nvSpPr>
          <p:cNvPr id="2" name="PlaceHolder 1"/>
          <p:cNvSpPr>
            <a:spLocks noGrp="1"/>
          </p:cNvSpPr>
          <p:nvPr>
            <p:ph type="sldNum" idx="2"/>
          </p:nvPr>
        </p:nvSpPr>
        <p:spPr/>
        <p:txBody>
          <a:bodyPr/>
          <a:p>
            <a:fld id="{5EB7D3BE-810C-41A1-BDC6-71DBC945941F}"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Launch for all sites</a:t>
            </a:r>
            <a:endParaRPr b="0" lang="en-US" sz="4000" spc="-1" strike="noStrike">
              <a:latin typeface="Arial"/>
            </a:endParaRPr>
          </a:p>
        </p:txBody>
      </p:sp>
      <p:pic>
        <p:nvPicPr>
          <p:cNvPr id="284" name="" descr=""/>
          <p:cNvPicPr/>
          <p:nvPr/>
        </p:nvPicPr>
        <p:blipFill>
          <a:blip r:embed="rId2"/>
          <a:stretch/>
        </p:blipFill>
        <p:spPr>
          <a:xfrm>
            <a:off x="1371600" y="1600200"/>
            <a:ext cx="9419760" cy="4952520"/>
          </a:xfrm>
          <a:prstGeom prst="rect">
            <a:avLst/>
          </a:prstGeom>
          <a:ln w="0">
            <a:noFill/>
          </a:ln>
        </p:spPr>
      </p:pic>
      <p:sp>
        <p:nvSpPr>
          <p:cNvPr id="2" name="PlaceHolder 1"/>
          <p:cNvSpPr>
            <a:spLocks noGrp="1"/>
          </p:cNvSpPr>
          <p:nvPr>
            <p:ph type="sldNum" idx="2"/>
          </p:nvPr>
        </p:nvSpPr>
        <p:spPr/>
        <p:txBody>
          <a:bodyPr/>
          <a:p>
            <a:fld id="{9BFC359F-AD9E-42EE-8A4F-BC1C90023203}"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5"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Classification Accuracy</a:t>
            </a:r>
            <a:endParaRPr b="0" lang="en-US" sz="4000" spc="-1" strike="noStrike">
              <a:latin typeface="Arial"/>
            </a:endParaRPr>
          </a:p>
        </p:txBody>
      </p:sp>
      <p:pic>
        <p:nvPicPr>
          <p:cNvPr id="287" name="" descr=""/>
          <p:cNvPicPr/>
          <p:nvPr/>
        </p:nvPicPr>
        <p:blipFill>
          <a:blip r:embed="rId2"/>
          <a:stretch/>
        </p:blipFill>
        <p:spPr>
          <a:xfrm>
            <a:off x="2286000" y="1743480"/>
            <a:ext cx="7305480" cy="4200120"/>
          </a:xfrm>
          <a:prstGeom prst="rect">
            <a:avLst/>
          </a:prstGeom>
          <a:ln w="0">
            <a:noFill/>
          </a:ln>
        </p:spPr>
      </p:pic>
      <p:sp>
        <p:nvSpPr>
          <p:cNvPr id="2" name="PlaceHolder 1"/>
          <p:cNvSpPr>
            <a:spLocks noGrp="1"/>
          </p:cNvSpPr>
          <p:nvPr>
            <p:ph type="sldNum" idx="2"/>
          </p:nvPr>
        </p:nvSpPr>
        <p:spPr/>
        <p:txBody>
          <a:bodyPr/>
          <a:p>
            <a:fld id="{4D1DC15D-1D1B-4C64-9357-B02FF995AB59}"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8" name="PlaceHolder 1"/>
          <p:cNvSpPr>
            <a:spLocks noGrp="1"/>
          </p:cNvSpPr>
          <p:nvPr>
            <p:ph/>
          </p:nvPr>
        </p:nvSpPr>
        <p:spPr>
          <a:xfrm>
            <a:off x="685800" y="1903680"/>
            <a:ext cx="434340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Confusion Matrix was best</a:t>
            </a:r>
            <a:br>
              <a:rPr sz="2200"/>
            </a:br>
            <a:r>
              <a:rPr b="0" lang="en-US" sz="2200" spc="-1" strike="noStrike">
                <a:solidFill>
                  <a:srgbClr val="292929"/>
                </a:solidFill>
                <a:latin typeface="Abadi"/>
              </a:rPr>
              <a:t>for the Decision Tree </a:t>
            </a:r>
            <a:br>
              <a:rPr sz="2200"/>
            </a:br>
            <a:r>
              <a:rPr b="0" lang="en-US" sz="2200" spc="-1" strike="noStrike">
                <a:solidFill>
                  <a:srgbClr val="292929"/>
                </a:solidFill>
                <a:latin typeface="Abadi"/>
              </a:rPr>
              <a:t>Algorithm, showing only</a:t>
            </a:r>
            <a:br>
              <a:rPr sz="2200"/>
            </a:br>
            <a:r>
              <a:rPr b="0" lang="en-US" sz="2200" spc="-1" strike="noStrike">
                <a:solidFill>
                  <a:srgbClr val="292929"/>
                </a:solidFill>
                <a:latin typeface="Abadi"/>
              </a:rPr>
              <a:t>1 false positive and 1 false</a:t>
            </a:r>
            <a:br>
              <a:rPr sz="2200"/>
            </a:br>
            <a:r>
              <a:rPr b="0" lang="en-US" sz="2200" spc="-1" strike="noStrike">
                <a:solidFill>
                  <a:srgbClr val="292929"/>
                </a:solidFill>
                <a:latin typeface="Abadi"/>
              </a:rPr>
              <a:t>negative. </a:t>
            </a:r>
            <a:endParaRPr b="0" lang="en-US" sz="2200" spc="-1" strike="noStrike">
              <a:solidFill>
                <a:srgbClr val="000000"/>
              </a:solidFill>
              <a:latin typeface="Calibri"/>
            </a:endParaRPr>
          </a:p>
        </p:txBody>
      </p:sp>
      <p:sp>
        <p:nvSpPr>
          <p:cNvPr id="28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en-US" sz="4000" spc="-1" strike="noStrike">
              <a:latin typeface="Arial"/>
            </a:endParaRPr>
          </a:p>
        </p:txBody>
      </p:sp>
      <p:pic>
        <p:nvPicPr>
          <p:cNvPr id="290" name="" descr=""/>
          <p:cNvPicPr/>
          <p:nvPr/>
        </p:nvPicPr>
        <p:blipFill>
          <a:blip r:embed="rId2"/>
          <a:stretch/>
        </p:blipFill>
        <p:spPr>
          <a:xfrm>
            <a:off x="5715000" y="1600200"/>
            <a:ext cx="5190840" cy="4419360"/>
          </a:xfrm>
          <a:prstGeom prst="rect">
            <a:avLst/>
          </a:prstGeom>
          <a:ln w="0">
            <a:noFill/>
          </a:ln>
        </p:spPr>
      </p:pic>
      <p:sp>
        <p:nvSpPr>
          <p:cNvPr id="3" name="PlaceHolder 2"/>
          <p:cNvSpPr>
            <a:spLocks noGrp="1"/>
          </p:cNvSpPr>
          <p:nvPr>
            <p:ph type="sldNum" idx="2"/>
          </p:nvPr>
        </p:nvSpPr>
        <p:spPr/>
        <p:txBody>
          <a:bodyPr/>
          <a:p>
            <a:fld id="{5A1FBFBD-2B23-4762-BF4E-DFD495D74476}" type="slidenum">
              <a:t>48</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1" name="PlaceHolder 1"/>
          <p:cNvSpPr>
            <a:spLocks noGrp="1"/>
          </p:cNvSpPr>
          <p:nvPr>
            <p:ph/>
          </p:nvPr>
        </p:nvSpPr>
        <p:spPr>
          <a:xfrm>
            <a:off x="770040" y="1677240"/>
            <a:ext cx="10202760" cy="4350960"/>
          </a:xfrm>
          <a:prstGeom prst="rect">
            <a:avLst/>
          </a:prstGeom>
          <a:noFill/>
          <a:ln w="0">
            <a:noFill/>
          </a:ln>
        </p:spPr>
        <p:txBody>
          <a:bodyPr lIns="90000" rIns="90000" tIns="45000" bIns="45000" anchor="t">
            <a:normAutofit/>
          </a:bodyPr>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The strongest algorithm for predictive analysis for mission success is the Decision Tree Algorithm.</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Successful launches and recoveries depend greatly on the size of the payload.  Smaller payloads have greater success.  Larger payloads work best a small number of launch sites.</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The success of missions improves as time passes and crews and companies have more experience.</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Site KSC-LC-39A has the best overall performance.</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ES11, GEO, HEO, and SSO orbit types have perfect performance</a:t>
            </a:r>
            <a:br>
              <a:rPr sz="2200"/>
            </a:br>
            <a:r>
              <a:rPr b="0" lang="en-US" sz="2200" spc="-1" strike="noStrike">
                <a:solidFill>
                  <a:srgbClr val="292929"/>
                </a:solidFill>
                <a:latin typeface="Abadi"/>
              </a:rPr>
              <a:t>records.</a:t>
            </a:r>
            <a:endParaRPr b="0" lang="en-US" sz="2200" spc="-1" strike="noStrike">
              <a:solidFill>
                <a:srgbClr val="000000"/>
              </a:solidFill>
              <a:latin typeface="Calibri"/>
            </a:endParaRPr>
          </a:p>
        </p:txBody>
      </p:sp>
      <p:sp>
        <p:nvSpPr>
          <p:cNvPr id="29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US" sz="4000" spc="-1" strike="noStrike">
              <a:latin typeface="Arial"/>
            </a:endParaRPr>
          </a:p>
        </p:txBody>
      </p:sp>
      <p:sp>
        <p:nvSpPr>
          <p:cNvPr id="3" name="PlaceHolder 2"/>
          <p:cNvSpPr>
            <a:spLocks noGrp="1"/>
          </p:cNvSpPr>
          <p:nvPr>
            <p:ph type="sldNum" idx="2"/>
          </p:nvPr>
        </p:nvSpPr>
        <p:spPr/>
        <p:txBody>
          <a:bodyPr/>
          <a:p>
            <a:fld id="{4952D099-6D79-4F9E-9B09-6790C39EF57B}" type="slidenum">
              <a:t>49</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56327BE0-BA9C-4FED-9C8E-F94CEDA10411}" type="slidenum">
              <a:rPr b="0" lang="en-US" sz="1600" spc="-1" strike="noStrike">
                <a:solidFill>
                  <a:srgbClr val="1c7ddb"/>
                </a:solidFill>
                <a:latin typeface="Abadi"/>
              </a:rPr>
              <a:t>&lt;number&gt;</a:t>
            </a:fld>
            <a:endParaRPr b="0" lang="en-US" sz="1600" spc="-1" strike="noStrike">
              <a:latin typeface="Times New Roman"/>
            </a:endParaRPr>
          </a:p>
        </p:txBody>
      </p:sp>
      <p:sp>
        <p:nvSpPr>
          <p:cNvPr id="176" name="TextBox 1"/>
          <p:cNvSpPr/>
          <p:nvPr/>
        </p:nvSpPr>
        <p:spPr>
          <a:xfrm>
            <a:off x="671400" y="281268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Content Placeholder 2"/>
          <p:cNvSpPr/>
          <p:nvPr/>
        </p:nvSpPr>
        <p:spPr>
          <a:xfrm>
            <a:off x="770040" y="1418040"/>
            <a:ext cx="10104480" cy="4068360"/>
          </a:xfrm>
          <a:prstGeom prst="rect">
            <a:avLst/>
          </a:prstGeom>
          <a:noFill/>
          <a:ln w="0">
            <a:noFill/>
          </a:ln>
        </p:spPr>
        <p:style>
          <a:lnRef idx="0"/>
          <a:fillRef idx="0"/>
          <a:effectRef idx="0"/>
          <a:fontRef idx="minor"/>
        </p:style>
        <p:txBody>
          <a:bodyPr anchor="t">
            <a:normAutofit/>
          </a:bodyPr>
          <a:p>
            <a:pPr>
              <a:lnSpc>
                <a:spcPct val="120000"/>
              </a:lnSpc>
              <a:spcBef>
                <a:spcPts val="5329"/>
              </a:spcBef>
              <a:buNone/>
              <a:tabLst>
                <a:tab algn="l" pos="0"/>
              </a:tabLst>
            </a:pPr>
            <a:r>
              <a:rPr b="0" lang="en-US" sz="2200" spc="-1" strike="noStrike">
                <a:solidFill>
                  <a:srgbClr val="0b49cb"/>
                </a:solidFill>
                <a:latin typeface="Abadi"/>
              </a:rPr>
              <a:t>Executive </a:t>
            </a:r>
            <a:r>
              <a:rPr b="0" lang="en-US" sz="2200" spc="-1" strike="noStrike">
                <a:solidFill>
                  <a:srgbClr val="0b49cb"/>
                </a:solidFill>
                <a:latin typeface="Abadi"/>
              </a:rPr>
              <a:t>Summary</a:t>
            </a:r>
            <a:endParaRPr b="0" lang="en-US" sz="2200" spc="-1" strike="noStrike">
              <a:latin typeface="Arial"/>
            </a:endParaRPr>
          </a:p>
          <a:p>
            <a:pPr>
              <a:lnSpc>
                <a:spcPct val="120000"/>
              </a:lnSpc>
              <a:spcBef>
                <a:spcPts val="5329"/>
              </a:spcBef>
              <a:buNone/>
              <a:tabLst>
                <a:tab algn="l" pos="0"/>
              </a:tabLst>
            </a:pPr>
            <a:r>
              <a:rPr b="0" lang="en-US" sz="2200" spc="-1" strike="noStrike">
                <a:solidFill>
                  <a:srgbClr val="000000"/>
                </a:solidFill>
                <a:latin typeface="Abadi"/>
              </a:rPr>
              <a:t>  </a:t>
            </a:r>
            <a:endParaRPr b="0" lang="en-US" sz="2200" spc="-1" strike="noStrike">
              <a:latin typeface="Arial"/>
            </a:endParaRPr>
          </a:p>
          <a:p>
            <a:pPr>
              <a:lnSpc>
                <a:spcPct val="120000"/>
              </a:lnSpc>
              <a:spcBef>
                <a:spcPts val="5329"/>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p:txBody>
      </p:sp>
      <p:sp>
        <p:nvSpPr>
          <p:cNvPr id="17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US" sz="4000" spc="-1" strike="noStrike">
              <a:latin typeface="Arial"/>
            </a:endParaRPr>
          </a:p>
        </p:txBody>
      </p:sp>
      <p:sp>
        <p:nvSpPr>
          <p:cNvPr id="179" name="Content Placeholder 11"/>
          <p:cNvSpPr/>
          <p:nvPr/>
        </p:nvSpPr>
        <p:spPr>
          <a:xfrm>
            <a:off x="770040" y="2057400"/>
            <a:ext cx="10242720" cy="4343400"/>
          </a:xfrm>
          <a:prstGeom prst="rect">
            <a:avLst/>
          </a:prstGeom>
          <a:noFill/>
          <a:ln w="0">
            <a:noFill/>
          </a:ln>
        </p:spPr>
        <p:style>
          <a:lnRef idx="0"/>
          <a:fillRef idx="0"/>
          <a:effectRef idx="0"/>
          <a:fontRef idx="minor"/>
        </p:style>
        <p:txBody>
          <a:bodyPr anchor="t">
            <a:normAutofit/>
          </a:bodyPr>
          <a:p>
            <a:pPr marL="228600" indent="-228600">
              <a:lnSpc>
                <a:spcPct val="100000"/>
              </a:lnSpc>
              <a:spcAft>
                <a:spcPts val="1440"/>
              </a:spcAft>
              <a:buClr>
                <a:srgbClr val="292929"/>
              </a:buClr>
              <a:buFont typeface="Arial"/>
              <a:buChar char="•"/>
            </a:pPr>
            <a:r>
              <a:rPr b="0" lang="en-US" sz="2200" spc="-1" strike="noStrike">
                <a:solidFill>
                  <a:srgbClr val="292929"/>
                </a:solidFill>
                <a:latin typeface="Abadi"/>
              </a:rPr>
              <a:t> </a:t>
            </a:r>
            <a:r>
              <a:rPr b="0" lang="en-US" sz="2200" spc="-1" strike="noStrike">
                <a:solidFill>
                  <a:srgbClr val="292929"/>
                </a:solidFill>
                <a:latin typeface="Abadi"/>
              </a:rPr>
              <a:t>Data collection </a:t>
            </a:r>
            <a:r>
              <a:rPr b="0" lang="en-US" sz="2200" spc="-1" strike="noStrike">
                <a:solidFill>
                  <a:srgbClr val="292929"/>
                </a:solidFill>
                <a:latin typeface="Abadi"/>
              </a:rPr>
              <a:t>methodology</a:t>
            </a:r>
            <a:endParaRPr b="0" lang="en-US" sz="2200" spc="-1" strike="noStrike">
              <a:latin typeface="Arial"/>
            </a:endParaRPr>
          </a:p>
          <a:p>
            <a:pPr lvl="2" marL="648000" indent="-216000">
              <a:lnSpc>
                <a:spcPct val="100000"/>
              </a:lnSpc>
              <a:spcAft>
                <a:spcPts val="1440"/>
              </a:spcAft>
              <a:buClr>
                <a:srgbClr val="000000"/>
              </a:buClr>
              <a:buSzPct val="45000"/>
              <a:buFont typeface="Wingdings" charset="2"/>
              <a:buChar char=""/>
            </a:pPr>
            <a:r>
              <a:rPr b="0" lang="en-US" sz="2200" spc="-1" strike="noStrike">
                <a:solidFill>
                  <a:srgbClr val="292929"/>
                </a:solidFill>
                <a:latin typeface="Abadi"/>
              </a:rPr>
              <a:t>Data was </a:t>
            </a:r>
            <a:r>
              <a:rPr b="0" lang="en-US" sz="2200" spc="-1" strike="noStrike">
                <a:solidFill>
                  <a:srgbClr val="292929"/>
                </a:solidFill>
                <a:latin typeface="Abadi"/>
              </a:rPr>
              <a:t>collected </a:t>
            </a:r>
            <a:r>
              <a:rPr b="0" lang="en-US" sz="2200" spc="-1" strike="noStrike">
                <a:solidFill>
                  <a:srgbClr val="292929"/>
                </a:solidFill>
                <a:latin typeface="Abadi"/>
              </a:rPr>
              <a:t>from public </a:t>
            </a:r>
            <a:r>
              <a:rPr b="0" lang="en-US" sz="2200" spc="-1" strike="noStrike">
                <a:solidFill>
                  <a:srgbClr val="292929"/>
                </a:solidFill>
                <a:latin typeface="Abadi"/>
              </a:rPr>
              <a:t>available </a:t>
            </a:r>
            <a:r>
              <a:rPr b="0" lang="en-US" sz="2200" spc="-1" strike="noStrike">
                <a:solidFill>
                  <a:srgbClr val="292929"/>
                </a:solidFill>
                <a:latin typeface="Abadi"/>
              </a:rPr>
              <a:t>sources, </a:t>
            </a:r>
            <a:r>
              <a:rPr b="0" lang="en-US" sz="2200" spc="-1" strike="noStrike">
                <a:solidFill>
                  <a:srgbClr val="292929"/>
                </a:solidFill>
                <a:latin typeface="Abadi"/>
              </a:rPr>
              <a:t>including the </a:t>
            </a:r>
            <a:r>
              <a:rPr b="0" lang="en-US" sz="2200" spc="-1" strike="noStrike">
                <a:solidFill>
                  <a:srgbClr val="292929"/>
                </a:solidFill>
                <a:latin typeface="Abadi"/>
              </a:rPr>
              <a:t>Space X data </a:t>
            </a:r>
            <a:r>
              <a:rPr b="0" lang="en-US" sz="2200" spc="-1" strike="noStrike">
                <a:solidFill>
                  <a:srgbClr val="292929"/>
                </a:solidFill>
                <a:latin typeface="Abadi"/>
              </a:rPr>
              <a:t>API and open </a:t>
            </a:r>
            <a:r>
              <a:rPr b="0" lang="en-US" sz="2200" spc="-1" strike="noStrike">
                <a:solidFill>
                  <a:srgbClr val="292929"/>
                </a:solidFill>
                <a:latin typeface="Abadi"/>
              </a:rPr>
              <a:t>sources such </a:t>
            </a:r>
            <a:r>
              <a:rPr b="0" lang="en-US" sz="2200" spc="-1" strike="noStrike">
                <a:solidFill>
                  <a:srgbClr val="292929"/>
                </a:solidFill>
                <a:latin typeface="Abadi"/>
              </a:rPr>
              <a:t>as Wikipedia. </a:t>
            </a:r>
            <a:r>
              <a:rPr b="0" lang="en-US" sz="2200" spc="-1" strike="noStrike">
                <a:solidFill>
                  <a:srgbClr val="292929"/>
                </a:solidFill>
                <a:latin typeface="Abadi"/>
              </a:rPr>
              <a:t> </a:t>
            </a:r>
            <a:endParaRPr b="0" lang="en-US" sz="2200" spc="-1" strike="noStrike">
              <a:latin typeface="Arial"/>
            </a:endParaRPr>
          </a:p>
          <a:p>
            <a:pPr lvl="2" marL="648000" indent="-216000">
              <a:lnSpc>
                <a:spcPct val="100000"/>
              </a:lnSpc>
              <a:spcAft>
                <a:spcPts val="1440"/>
              </a:spcAft>
              <a:buClr>
                <a:srgbClr val="000000"/>
              </a:buClr>
              <a:buSzPct val="45000"/>
              <a:buFont typeface="Wingdings" charset="2"/>
              <a:buChar char=""/>
            </a:pPr>
            <a:r>
              <a:rPr b="0" lang="en-US" sz="2200" spc="-1" strike="noStrike">
                <a:solidFill>
                  <a:srgbClr val="292929"/>
                </a:solidFill>
                <a:latin typeface="Abadi"/>
              </a:rPr>
              <a:t>Clean and </a:t>
            </a:r>
            <a:r>
              <a:rPr b="0" lang="en-US" sz="2200" spc="-1" strike="noStrike">
                <a:solidFill>
                  <a:srgbClr val="292929"/>
                </a:solidFill>
                <a:latin typeface="Abadi"/>
              </a:rPr>
              <a:t>wrangle the </a:t>
            </a:r>
            <a:r>
              <a:rPr b="0" lang="en-US" sz="2200" spc="-1" strike="noStrike">
                <a:solidFill>
                  <a:srgbClr val="292929"/>
                </a:solidFill>
                <a:latin typeface="Abadi"/>
              </a:rPr>
              <a:t>data from our </a:t>
            </a:r>
            <a:r>
              <a:rPr b="0" lang="en-US" sz="2200" spc="-1" strike="noStrike">
                <a:solidFill>
                  <a:srgbClr val="292929"/>
                </a:solidFill>
                <a:latin typeface="Abadi"/>
              </a:rPr>
              <a:t>sources into </a:t>
            </a:r>
            <a:r>
              <a:rPr b="0" lang="en-US" sz="2200" spc="-1" strike="noStrike">
                <a:solidFill>
                  <a:srgbClr val="292929"/>
                </a:solidFill>
                <a:latin typeface="Abadi"/>
              </a:rPr>
              <a:t>a useful data </a:t>
            </a:r>
            <a:r>
              <a:rPr b="0" lang="en-US" sz="2200" spc="-1" strike="noStrike">
                <a:solidFill>
                  <a:srgbClr val="292929"/>
                </a:solidFill>
                <a:latin typeface="Abadi"/>
              </a:rPr>
              <a:t>set for </a:t>
            </a:r>
            <a:r>
              <a:rPr b="0" lang="en-US" sz="2200" spc="-1" strike="noStrike">
                <a:solidFill>
                  <a:srgbClr val="292929"/>
                </a:solidFill>
                <a:latin typeface="Abadi"/>
              </a:rPr>
              <a:t>numerical </a:t>
            </a:r>
            <a:r>
              <a:rPr b="0" lang="en-US" sz="2200" spc="-1" strike="noStrike">
                <a:solidFill>
                  <a:srgbClr val="292929"/>
                </a:solidFill>
                <a:latin typeface="Abadi"/>
              </a:rPr>
              <a:t>analysis.</a:t>
            </a:r>
            <a:endParaRPr b="0" lang="en-US" sz="2200" spc="-1" strike="noStrike">
              <a:latin typeface="Arial"/>
            </a:endParaRPr>
          </a:p>
          <a:p>
            <a:pPr marL="228600" indent="-228600">
              <a:lnSpc>
                <a:spcPct val="100000"/>
              </a:lnSpc>
              <a:spcAft>
                <a:spcPts val="1440"/>
              </a:spcAft>
              <a:buClr>
                <a:srgbClr val="292929"/>
              </a:buClr>
              <a:buFont typeface="Arial"/>
              <a:buChar char="•"/>
            </a:pPr>
            <a:r>
              <a:rPr b="0" lang="en-US" sz="2200" spc="-1" strike="noStrike">
                <a:solidFill>
                  <a:srgbClr val="292929"/>
                </a:solidFill>
                <a:latin typeface="Abadi"/>
              </a:rPr>
              <a:t>Problem we </a:t>
            </a:r>
            <a:r>
              <a:rPr b="0" lang="en-US" sz="2200" spc="-1" strike="noStrike">
                <a:solidFill>
                  <a:srgbClr val="292929"/>
                </a:solidFill>
                <a:latin typeface="Abadi"/>
              </a:rPr>
              <a:t>want an answer </a:t>
            </a:r>
            <a:r>
              <a:rPr b="0" lang="en-US" sz="2200" spc="-1" strike="noStrike">
                <a:solidFill>
                  <a:srgbClr val="292929"/>
                </a:solidFill>
                <a:latin typeface="Abadi"/>
              </a:rPr>
              <a:t>to:</a:t>
            </a:r>
            <a:endParaRPr b="0" lang="en-US" sz="2200" spc="-1" strike="noStrike">
              <a:latin typeface="Arial"/>
            </a:endParaRPr>
          </a:p>
          <a:p>
            <a:pPr lvl="2" marL="648000" indent="-216000">
              <a:lnSpc>
                <a:spcPct val="100000"/>
              </a:lnSpc>
              <a:spcAft>
                <a:spcPts val="1440"/>
              </a:spcAft>
              <a:buClr>
                <a:srgbClr val="000000"/>
              </a:buClr>
              <a:buSzPct val="45000"/>
              <a:buFont typeface="Wingdings" charset="2"/>
              <a:buChar char=""/>
            </a:pPr>
            <a:r>
              <a:rPr b="0" lang="en-US" sz="2200" spc="-1" strike="noStrike">
                <a:solidFill>
                  <a:srgbClr val="292929"/>
                </a:solidFill>
                <a:latin typeface="Abadi"/>
              </a:rPr>
              <a:t>How can we </a:t>
            </a:r>
            <a:r>
              <a:rPr b="0" lang="en-US" sz="2200" spc="-1" strike="noStrike">
                <a:solidFill>
                  <a:srgbClr val="292929"/>
                </a:solidFill>
                <a:latin typeface="Abadi"/>
              </a:rPr>
              <a:t>predict the </a:t>
            </a:r>
            <a:r>
              <a:rPr b="0" lang="en-US" sz="2200" spc="-1" strike="noStrike">
                <a:solidFill>
                  <a:srgbClr val="292929"/>
                </a:solidFill>
                <a:latin typeface="Abadi"/>
              </a:rPr>
              <a:t>optimal </a:t>
            </a:r>
            <a:r>
              <a:rPr b="0" lang="en-US" sz="2200" spc="-1" strike="noStrike">
                <a:solidFill>
                  <a:srgbClr val="292929"/>
                </a:solidFill>
                <a:latin typeface="Abadi"/>
              </a:rPr>
              <a:t>conditions in </a:t>
            </a:r>
            <a:r>
              <a:rPr b="0" lang="en-US" sz="2200" spc="-1" strike="noStrike">
                <a:solidFill>
                  <a:srgbClr val="292929"/>
                </a:solidFill>
                <a:latin typeface="Abadi"/>
              </a:rPr>
              <a:t>which to </a:t>
            </a:r>
            <a:r>
              <a:rPr b="0" lang="en-US" sz="2200" spc="-1" strike="noStrike">
                <a:solidFill>
                  <a:srgbClr val="292929"/>
                </a:solidFill>
                <a:latin typeface="Abadi"/>
              </a:rPr>
              <a:t>launch </a:t>
            </a:r>
            <a:r>
              <a:rPr b="0" lang="en-US" sz="2200" spc="-1" strike="noStrike">
                <a:solidFill>
                  <a:srgbClr val="292929"/>
                </a:solidFill>
                <a:latin typeface="Abadi"/>
              </a:rPr>
              <a:t>payload that </a:t>
            </a:r>
            <a:r>
              <a:rPr b="0" lang="en-US" sz="2200" spc="-1" strike="noStrike">
                <a:solidFill>
                  <a:srgbClr val="292929"/>
                </a:solidFill>
                <a:latin typeface="Abadi"/>
              </a:rPr>
              <a:t>allow us to </a:t>
            </a:r>
            <a:r>
              <a:rPr b="0" lang="en-US" sz="2200" spc="-1" strike="noStrike">
                <a:solidFill>
                  <a:srgbClr val="292929"/>
                </a:solidFill>
                <a:latin typeface="Abadi"/>
              </a:rPr>
              <a:t>have the </a:t>
            </a:r>
            <a:r>
              <a:rPr b="0" lang="en-US" sz="2200" spc="-1" strike="noStrike">
                <a:solidFill>
                  <a:srgbClr val="292929"/>
                </a:solidFill>
                <a:latin typeface="Abadi"/>
              </a:rPr>
              <a:t>most </a:t>
            </a:r>
            <a:r>
              <a:rPr b="0" lang="en-US" sz="2200" spc="-1" strike="noStrike">
                <a:solidFill>
                  <a:srgbClr val="292929"/>
                </a:solidFill>
                <a:latin typeface="Abadi"/>
              </a:rPr>
              <a:t>successful </a:t>
            </a:r>
            <a:r>
              <a:rPr b="0" lang="en-US" sz="2200" spc="-1" strike="noStrike">
                <a:solidFill>
                  <a:srgbClr val="292929"/>
                </a:solidFill>
                <a:latin typeface="Abadi"/>
              </a:rPr>
              <a:t>missions and</a:t>
            </a:r>
            <a:br>
              <a:rPr sz="2200"/>
            </a:br>
            <a:r>
              <a:rPr b="0" lang="en-US" sz="2200" spc="-1" strike="noStrike">
                <a:solidFill>
                  <a:srgbClr val="292929"/>
                </a:solidFill>
                <a:latin typeface="Abadi"/>
              </a:rPr>
              <a:t>to recover </a:t>
            </a:r>
            <a:r>
              <a:rPr b="0" lang="en-US" sz="2200" spc="-1" strike="noStrike">
                <a:solidFill>
                  <a:srgbClr val="292929"/>
                </a:solidFill>
                <a:latin typeface="Abadi"/>
              </a:rPr>
              <a:t>costly first </a:t>
            </a:r>
            <a:r>
              <a:rPr b="0" lang="en-US" sz="2200" spc="-1" strike="noStrike">
                <a:solidFill>
                  <a:srgbClr val="292929"/>
                </a:solidFill>
                <a:latin typeface="Abadi"/>
              </a:rPr>
              <a:t>stage </a:t>
            </a:r>
            <a:r>
              <a:rPr b="0" lang="en-US" sz="2200" spc="-1" strike="noStrike">
                <a:solidFill>
                  <a:srgbClr val="292929"/>
                </a:solidFill>
                <a:latin typeface="Abadi"/>
              </a:rPr>
              <a:t>rockets.</a:t>
            </a:r>
            <a:endParaRPr b="0" lang="en-US" sz="2200" spc="-1" strike="noStrike">
              <a:latin typeface="Arial"/>
            </a:endParaRPr>
          </a:p>
        </p:txBody>
      </p:sp>
      <p:sp>
        <p:nvSpPr>
          <p:cNvPr id="2" name="PlaceHolder 1"/>
          <p:cNvSpPr>
            <a:spLocks noGrp="1"/>
          </p:cNvSpPr>
          <p:nvPr>
            <p:ph type="sldNum" idx="2"/>
          </p:nvPr>
        </p:nvSpPr>
        <p:spPr/>
        <p:txBody>
          <a:bodyPr/>
          <a:p>
            <a:fld id="{DBCEE802-8BC8-4193-907B-CBF582187F89}"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Content Placeholder 1"/>
          <p:cNvSpPr/>
          <p:nvPr/>
        </p:nvSpPr>
        <p:spPr>
          <a:xfrm>
            <a:off x="770040" y="1418040"/>
            <a:ext cx="10104480" cy="4068360"/>
          </a:xfrm>
          <a:prstGeom prst="rect">
            <a:avLst/>
          </a:prstGeom>
          <a:noFill/>
          <a:ln w="0">
            <a:noFill/>
          </a:ln>
        </p:spPr>
        <p:style>
          <a:lnRef idx="0"/>
          <a:fillRef idx="0"/>
          <a:effectRef idx="0"/>
          <a:fontRef idx="minor"/>
        </p:style>
        <p:txBody>
          <a:bodyPr anchor="t">
            <a:normAutofit/>
          </a:bodyPr>
          <a:p>
            <a:pPr>
              <a:lnSpc>
                <a:spcPct val="120000"/>
              </a:lnSpc>
              <a:spcBef>
                <a:spcPts val="1400"/>
              </a:spcBef>
              <a:buNone/>
              <a:tabLst>
                <a:tab algn="l" pos="0"/>
              </a:tabLst>
            </a:pPr>
            <a:endParaRPr b="0" lang="en-US" sz="8800" spc="-1" strike="noStrike">
              <a:latin typeface="Arial"/>
            </a:endParaRPr>
          </a:p>
          <a:p>
            <a:pPr>
              <a:lnSpc>
                <a:spcPct val="120000"/>
              </a:lnSpc>
              <a:spcBef>
                <a:spcPts val="1400"/>
              </a:spcBef>
              <a:buNone/>
              <a:tabLst>
                <a:tab algn="l" pos="0"/>
              </a:tabLst>
            </a:pPr>
            <a:endParaRPr b="0" lang="en-US" sz="88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p:txBody>
      </p:sp>
      <p:sp>
        <p:nvSpPr>
          <p:cNvPr id="181" name="Title 2"/>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US" sz="4000" spc="-1" strike="noStrike">
              <a:latin typeface="Arial"/>
            </a:endParaRPr>
          </a:p>
        </p:txBody>
      </p:sp>
      <p:sp>
        <p:nvSpPr>
          <p:cNvPr id="182" name="Content Placeholder 12"/>
          <p:cNvSpPr/>
          <p:nvPr/>
        </p:nvSpPr>
        <p:spPr>
          <a:xfrm>
            <a:off x="770040" y="1418040"/>
            <a:ext cx="10104480" cy="4068360"/>
          </a:xfrm>
          <a:prstGeom prst="rect">
            <a:avLst/>
          </a:prstGeom>
          <a:noFill/>
          <a:ln w="0">
            <a:noFill/>
          </a:ln>
        </p:spPr>
        <p:style>
          <a:lnRef idx="0"/>
          <a:fillRef idx="0"/>
          <a:effectRef idx="0"/>
          <a:fontRef idx="minor"/>
        </p:style>
        <p:txBody>
          <a:bodyPr anchor="t">
            <a:normAutofit/>
          </a:bodyPr>
          <a:p>
            <a:pPr>
              <a:lnSpc>
                <a:spcPct val="120000"/>
              </a:lnSpc>
              <a:spcBef>
                <a:spcPts val="5329"/>
              </a:spcBef>
              <a:buNone/>
              <a:tabLst>
                <a:tab algn="l" pos="0"/>
              </a:tabLst>
            </a:pPr>
            <a:r>
              <a:rPr b="0" lang="en-US" sz="2200" spc="-1" strike="noStrike">
                <a:solidFill>
                  <a:srgbClr val="0b49cb"/>
                </a:solidFill>
                <a:latin typeface="Abadi"/>
              </a:rPr>
              <a:t>Executive Summary</a:t>
            </a:r>
            <a:endParaRPr b="0" lang="en-US" sz="2200" spc="-1" strike="noStrike">
              <a:latin typeface="Arial"/>
            </a:endParaRPr>
          </a:p>
          <a:p>
            <a:pPr>
              <a:lnSpc>
                <a:spcPct val="120000"/>
              </a:lnSpc>
              <a:spcBef>
                <a:spcPts val="5329"/>
              </a:spcBef>
              <a:buNone/>
              <a:tabLst>
                <a:tab algn="l" pos="0"/>
              </a:tabLst>
            </a:pPr>
            <a:r>
              <a:rPr b="0" lang="en-US" sz="2200" spc="-1" strike="noStrike">
                <a:solidFill>
                  <a:srgbClr val="000000"/>
                </a:solidFill>
                <a:latin typeface="Abadi"/>
              </a:rPr>
              <a:t>  </a:t>
            </a:r>
            <a:endParaRPr b="0" lang="en-US" sz="2200" spc="-1" strike="noStrike">
              <a:latin typeface="Arial"/>
            </a:endParaRPr>
          </a:p>
          <a:p>
            <a:pPr>
              <a:lnSpc>
                <a:spcPct val="120000"/>
              </a:lnSpc>
              <a:spcBef>
                <a:spcPts val="5329"/>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p:txBody>
      </p:sp>
      <p:sp>
        <p:nvSpPr>
          <p:cNvPr id="183" name=""/>
          <p:cNvSpPr txBox="1"/>
          <p:nvPr/>
        </p:nvSpPr>
        <p:spPr>
          <a:xfrm>
            <a:off x="914400" y="2148840"/>
            <a:ext cx="10058400" cy="4251960"/>
          </a:xfrm>
          <a:prstGeom prst="rect">
            <a:avLst/>
          </a:prstGeom>
          <a:noFill/>
          <a:ln w="0">
            <a:noFill/>
          </a:ln>
        </p:spPr>
        <p:txBody>
          <a:bodyPr lIns="90000" rIns="90000" tIns="45000" bIns="45000" anchor="t">
            <a:noAutofit/>
          </a:bodyPr>
          <a:p>
            <a:pPr marL="216000" indent="-216000">
              <a:lnSpc>
                <a:spcPct val="115000"/>
              </a:lnSpc>
              <a:spcAft>
                <a:spcPts val="1729"/>
              </a:spcAft>
              <a:buClr>
                <a:srgbClr val="000000"/>
              </a:buClr>
              <a:buSzPct val="45000"/>
              <a:buFont typeface="Wingdings" charset="2"/>
              <a:buChar char=""/>
            </a:pPr>
            <a:r>
              <a:rPr b="0" lang="en-US" sz="2200" spc="-1" strike="noStrike">
                <a:solidFill>
                  <a:srgbClr val="292929"/>
                </a:solidFill>
                <a:latin typeface="Abadi"/>
              </a:rPr>
              <a:t>Perform exploratory data analysis (EDA) using visualization and SQL</a:t>
            </a:r>
            <a:endParaRPr b="0" lang="en-US" sz="2200" spc="-1" strike="noStrike">
              <a:latin typeface="Arial"/>
            </a:endParaRPr>
          </a:p>
          <a:p>
            <a:pPr marL="216000" indent="-216000">
              <a:lnSpc>
                <a:spcPct val="115000"/>
              </a:lnSpc>
              <a:spcAft>
                <a:spcPts val="1729"/>
              </a:spcAft>
              <a:buClr>
                <a:srgbClr val="000000"/>
              </a:buClr>
              <a:buSzPct val="45000"/>
              <a:buFont typeface="Wingdings" charset="2"/>
              <a:buChar char=""/>
            </a:pPr>
            <a:r>
              <a:rPr b="0" lang="en-US" sz="2200" spc="-1" strike="noStrike">
                <a:solidFill>
                  <a:srgbClr val="292929"/>
                </a:solidFill>
                <a:latin typeface="Abadi"/>
              </a:rPr>
              <a:t>Perform interactive visual analytics using Folium and Plotly Dash</a:t>
            </a:r>
            <a:endParaRPr b="0" lang="en-US" sz="2200" spc="-1" strike="noStrike">
              <a:latin typeface="Arial"/>
            </a:endParaRPr>
          </a:p>
          <a:p>
            <a:pPr marL="216000" indent="-216000">
              <a:lnSpc>
                <a:spcPct val="115000"/>
              </a:lnSpc>
              <a:spcAft>
                <a:spcPts val="1729"/>
              </a:spcAft>
              <a:buClr>
                <a:srgbClr val="000000"/>
              </a:buClr>
              <a:buSzPct val="45000"/>
              <a:buFont typeface="Wingdings" charset="2"/>
              <a:buChar char=""/>
            </a:pPr>
            <a:r>
              <a:rPr b="0" lang="en-US" sz="2200" spc="-1" strike="noStrike">
                <a:solidFill>
                  <a:srgbClr val="292929"/>
                </a:solidFill>
                <a:latin typeface="Abadi"/>
              </a:rPr>
              <a:t>Perform predictive analysis using classification models</a:t>
            </a:r>
            <a:endParaRPr b="0" lang="en-US" sz="2200" spc="-1" strike="noStrike">
              <a:latin typeface="Arial"/>
            </a:endParaRPr>
          </a:p>
          <a:p>
            <a:pPr marL="216000" indent="-216000">
              <a:lnSpc>
                <a:spcPct val="115000"/>
              </a:lnSpc>
              <a:spcAft>
                <a:spcPts val="1729"/>
              </a:spcAft>
              <a:buClr>
                <a:srgbClr val="000000"/>
              </a:buClr>
              <a:buSzPct val="45000"/>
              <a:buFont typeface="Wingdings" charset="2"/>
              <a:buChar char=""/>
            </a:pPr>
            <a:r>
              <a:rPr b="0" lang="en-US" sz="2200" spc="-1" strike="noStrike">
                <a:solidFill>
                  <a:srgbClr val="292929"/>
                </a:solidFill>
                <a:latin typeface="Abadi"/>
              </a:rPr>
              <a:t>Using our data we created training sets to try with various methods of Logistical regression.  After testing the accuracy of thesemethods with test data we chose a model that would help us findthe most economical conditions to launch rockets.</a:t>
            </a:r>
            <a:endParaRPr b="0" lang="en-US" sz="2200" spc="-1" strike="noStrike">
              <a:latin typeface="Arial"/>
            </a:endParaRPr>
          </a:p>
          <a:p>
            <a:pPr marL="216000" indent="-216000">
              <a:buClr>
                <a:srgbClr val="000000"/>
              </a:buClr>
              <a:buSzPct val="45000"/>
              <a:buFont typeface="Wingdings" charset="2"/>
              <a:buChar char=""/>
            </a:pPr>
            <a:endParaRPr b="0" lang="en-US" sz="2200" spc="-1" strike="noStrike">
              <a:latin typeface="Arial"/>
            </a:endParaRPr>
          </a:p>
        </p:txBody>
      </p:sp>
      <p:sp>
        <p:nvSpPr>
          <p:cNvPr id="2" name="PlaceHolder 1"/>
          <p:cNvSpPr>
            <a:spLocks noGrp="1"/>
          </p:cNvSpPr>
          <p:nvPr>
            <p:ph type="sldNum" idx="2"/>
          </p:nvPr>
        </p:nvSpPr>
        <p:spPr/>
        <p:txBody>
          <a:bodyPr/>
          <a:p>
            <a:fld id="{D9F788AD-0B18-4137-ACA3-2505BDD1421F}"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PlaceHolder 1"/>
          <p:cNvSpPr>
            <a:spLocks noGrp="1"/>
          </p:cNvSpPr>
          <p:nvPr>
            <p:ph/>
          </p:nvPr>
        </p:nvSpPr>
        <p:spPr>
          <a:xfrm>
            <a:off x="770040" y="1825560"/>
            <a:ext cx="10515240" cy="4350960"/>
          </a:xfrm>
          <a:prstGeom prst="rect">
            <a:avLst/>
          </a:prstGeom>
          <a:noFill/>
          <a:ln w="0">
            <a:noFill/>
          </a:ln>
        </p:spPr>
        <p:txBody>
          <a:bodyPr lIns="90000" rIns="90000" tIns="45000" bIns="45000" anchor="t">
            <a:noAutofit/>
          </a:bodyPr>
          <a:p>
            <a:pPr>
              <a:lnSpc>
                <a:spcPct val="100000"/>
              </a:lnSpc>
              <a:spcBef>
                <a:spcPts val="1400"/>
              </a:spcBef>
              <a:buNone/>
            </a:pPr>
            <a:r>
              <a:rPr b="0" lang="en-US" sz="2200" spc="-1" strike="noStrike">
                <a:solidFill>
                  <a:srgbClr val="292929"/>
                </a:solidFill>
                <a:latin typeface="Abadi"/>
              </a:rPr>
              <a:t>Data was collected from two sources:</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endParaRPr b="0" lang="en-US" sz="2200" spc="-1" strike="noStrike">
              <a:solidFill>
                <a:srgbClr val="000000"/>
              </a:solidFill>
              <a:latin typeface="Calibri"/>
            </a:endParaRPr>
          </a:p>
          <a:p>
            <a:pPr marL="432000" indent="-324000">
              <a:lnSpc>
                <a:spcPct val="100000"/>
              </a:lnSpc>
              <a:spcBef>
                <a:spcPts val="1400"/>
              </a:spcBef>
              <a:buClr>
                <a:srgbClr val="292929"/>
              </a:buClr>
              <a:buFont typeface="Wingdings" charset="2"/>
              <a:buChar char=""/>
            </a:pPr>
            <a:r>
              <a:rPr b="0" lang="en-US" sz="2200" spc="-1" strike="noStrike">
                <a:solidFill>
                  <a:srgbClr val="292929"/>
                </a:solidFill>
                <a:latin typeface="Abadi"/>
              </a:rPr>
              <a:t>The Space X API’s interface for rocket data</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292929"/>
                </a:solidFill>
                <a:latin typeface="Abadi"/>
                <a:hlinkClick r:id="rId2"/>
              </a:rPr>
              <a:t>https://api.spacexdata.com/v4/rockets/</a:t>
            </a:r>
            <a:endParaRPr b="0" lang="en-US" sz="2200" spc="-1" strike="noStrike">
              <a:solidFill>
                <a:srgbClr val="000000"/>
              </a:solidFill>
              <a:latin typeface="Calibri"/>
            </a:endParaRPr>
          </a:p>
          <a:p>
            <a:pPr marL="432000" indent="-324000">
              <a:lnSpc>
                <a:spcPct val="90000"/>
              </a:lnSpc>
              <a:spcBef>
                <a:spcPts val="1417"/>
              </a:spcBef>
              <a:buClr>
                <a:srgbClr val="292929"/>
              </a:buClr>
              <a:buFont typeface="Wingdings" charset="2"/>
              <a:buChar char=""/>
            </a:pPr>
            <a:endParaRPr b="0" lang="en-US" sz="2200" spc="-1" strike="noStrike">
              <a:solidFill>
                <a:srgbClr val="000000"/>
              </a:solidFill>
              <a:latin typeface="Calibri"/>
            </a:endParaRPr>
          </a:p>
          <a:p>
            <a:pPr marL="432000" indent="-324000">
              <a:lnSpc>
                <a:spcPct val="90000"/>
              </a:lnSpc>
              <a:spcBef>
                <a:spcPts val="1417"/>
              </a:spcBef>
              <a:buClr>
                <a:srgbClr val="292929"/>
              </a:buClr>
              <a:buFont typeface="Wingdings" charset="2"/>
              <a:buChar char=""/>
            </a:pPr>
            <a:r>
              <a:rPr b="0" lang="en-US" sz="2200" spc="-1" strike="noStrike">
                <a:solidFill>
                  <a:srgbClr val="292929"/>
                </a:solidFill>
                <a:latin typeface="Abadi"/>
              </a:rPr>
              <a:t>Wikipedia pages on Space X launches</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292929"/>
                </a:solidFill>
                <a:latin typeface="Abadi"/>
              </a:rPr>
              <a:t>https://en.wikipedia.org/wiki/List_of_Falcon_9_and_Falcon_Heavy_launches</a:t>
            </a:r>
            <a:endParaRPr b="0" lang="en-US" sz="2200" spc="-1" strike="noStrike">
              <a:solidFill>
                <a:srgbClr val="000000"/>
              </a:solidFill>
              <a:latin typeface="Calibri"/>
            </a:endParaRPr>
          </a:p>
          <a:p>
            <a:pPr>
              <a:lnSpc>
                <a:spcPct val="90000"/>
              </a:lnSpc>
              <a:spcBef>
                <a:spcPts val="1417"/>
              </a:spcBef>
              <a:buNone/>
            </a:pPr>
            <a:r>
              <a:rPr b="0" lang="en-US" sz="2200" spc="-1" strike="noStrike">
                <a:solidFill>
                  <a:srgbClr val="292929"/>
                </a:solidFill>
                <a:latin typeface="Abadi"/>
              </a:rPr>
              <a:t>	</a:t>
            </a:r>
            <a:endParaRPr b="0" lang="en-US" sz="2200" spc="-1" strike="noStrike">
              <a:solidFill>
                <a:srgbClr val="000000"/>
              </a:solidFill>
              <a:latin typeface="Calibri"/>
            </a:endParaRPr>
          </a:p>
        </p:txBody>
      </p:sp>
      <p:sp>
        <p:nvSpPr>
          <p:cNvPr id="18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en-US" sz="4000" spc="-1" strike="noStrike">
              <a:latin typeface="Arial"/>
            </a:endParaRPr>
          </a:p>
        </p:txBody>
      </p:sp>
      <p:sp>
        <p:nvSpPr>
          <p:cNvPr id="3" name="PlaceHolder 2"/>
          <p:cNvSpPr>
            <a:spLocks noGrp="1"/>
          </p:cNvSpPr>
          <p:nvPr>
            <p:ph type="sldNum" idx="2"/>
          </p:nvPr>
        </p:nvSpPr>
        <p:spPr/>
        <p:txBody>
          <a:bodyPr/>
          <a:p>
            <a:fld id="{02190945-90A2-4DE3-B713-7C5CCE9C76DF}"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6" name="PlaceHolder 1"/>
          <p:cNvSpPr>
            <a:spLocks noGrp="1"/>
          </p:cNvSpPr>
          <p:nvPr>
            <p:ph/>
          </p:nvPr>
        </p:nvSpPr>
        <p:spPr>
          <a:xfrm>
            <a:off x="820800" y="1800360"/>
            <a:ext cx="5808600" cy="4225680"/>
          </a:xfrm>
          <a:prstGeom prst="rect">
            <a:avLst/>
          </a:prstGeom>
          <a:noFill/>
          <a:ln w="0">
            <a:noFill/>
          </a:ln>
        </p:spPr>
        <p:txBody>
          <a:bodyPr anchor="t">
            <a:normAutofit/>
          </a:bodyPr>
          <a:p>
            <a:pPr marL="228600" indent="-228600">
              <a:lnSpc>
                <a:spcPct val="115000"/>
              </a:lnSpc>
              <a:spcBef>
                <a:spcPts val="1369"/>
              </a:spcBef>
              <a:spcAft>
                <a:spcPts val="2880"/>
              </a:spcAft>
              <a:buClr>
                <a:srgbClr val="292929"/>
              </a:buClr>
              <a:buFont typeface="Arial"/>
              <a:buChar char="•"/>
            </a:pPr>
            <a:r>
              <a:rPr b="0" lang="en-US" sz="2200" spc="-1" strike="noStrike">
                <a:solidFill>
                  <a:srgbClr val="292929"/>
                </a:solidFill>
                <a:latin typeface="Abadi"/>
              </a:rPr>
              <a:t>The Space X web site allows </a:t>
            </a:r>
            <a:br>
              <a:rPr sz="2200"/>
            </a:br>
            <a:r>
              <a:rPr b="0" lang="en-US" sz="2200" spc="-1" strike="noStrike">
                <a:solidFill>
                  <a:srgbClr val="292929"/>
                </a:solidFill>
                <a:latin typeface="Abadi"/>
              </a:rPr>
              <a:t>for download of publicly available data.  We used their API to import this data into datasets.</a:t>
            </a:r>
            <a:endParaRPr b="0" lang="en-US" sz="2200" spc="-1" strike="noStrike">
              <a:solidFill>
                <a:srgbClr val="000000"/>
              </a:solidFill>
              <a:latin typeface="Calibri"/>
            </a:endParaRPr>
          </a:p>
          <a:p>
            <a:pPr marL="228600" indent="-228600">
              <a:lnSpc>
                <a:spcPct val="115000"/>
              </a:lnSpc>
              <a:spcBef>
                <a:spcPts val="1400"/>
              </a:spcBef>
              <a:buClr>
                <a:srgbClr val="292929"/>
              </a:buClr>
              <a:buFont typeface="Arial"/>
              <a:buChar char="•"/>
            </a:pPr>
            <a:r>
              <a:rPr b="0" lang="en-US" sz="1600" spc="-1" strike="noStrike">
                <a:solidFill>
                  <a:srgbClr val="292929"/>
                </a:solidFill>
                <a:latin typeface="Abadi"/>
              </a:rPr>
              <a:t>Notebook with SpaceX API data collection:</a:t>
            </a:r>
            <a:br>
              <a:rPr sz="1600"/>
            </a:br>
            <a:r>
              <a:rPr b="0" lang="en-US" sz="1600" spc="-1" strike="noStrike">
                <a:solidFill>
                  <a:srgbClr val="ff0000"/>
                </a:solidFill>
                <a:latin typeface="Abadi"/>
                <a:hlinkClick r:id="rId2"/>
              </a:rPr>
              <a:t>https://github.com/dcl-coursera/data_science_capstone/blob/main/01-jupyter-labs-spacex-data-collection-api.ipynb</a:t>
            </a:r>
            <a:endParaRPr b="0" lang="en-US" sz="16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r>
              <a:rPr b="0" lang="en-US" sz="2800" spc="-1" strike="noStrike">
                <a:solidFill>
                  <a:srgbClr val="000000"/>
                </a:solidFill>
                <a:latin typeface="Calibri"/>
              </a:rPr>
              <a:t>`</a:t>
            </a:r>
            <a:endParaRPr b="0" lang="en-US" sz="2800" spc="-1" strike="noStrike">
              <a:solidFill>
                <a:srgbClr val="000000"/>
              </a:solidFill>
              <a:latin typeface="Calibri"/>
            </a:endParaRPr>
          </a:p>
        </p:txBody>
      </p:sp>
      <p:sp>
        <p:nvSpPr>
          <p:cNvPr id="18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pic>
        <p:nvPicPr>
          <p:cNvPr id="188" name="" descr=""/>
          <p:cNvPicPr/>
          <p:nvPr/>
        </p:nvPicPr>
        <p:blipFill>
          <a:blip r:embed="rId3"/>
          <a:stretch/>
        </p:blipFill>
        <p:spPr>
          <a:xfrm>
            <a:off x="7086600" y="1143000"/>
            <a:ext cx="3429000" cy="5272560"/>
          </a:xfrm>
          <a:prstGeom prst="rect">
            <a:avLst/>
          </a:prstGeom>
          <a:ln w="0">
            <a:noFill/>
          </a:ln>
        </p:spPr>
      </p:pic>
      <p:sp>
        <p:nvSpPr>
          <p:cNvPr id="3" name="PlaceHolder 2"/>
          <p:cNvSpPr>
            <a:spLocks noGrp="1"/>
          </p:cNvSpPr>
          <p:nvPr>
            <p:ph type="sldNum" idx="2"/>
          </p:nvPr>
        </p:nvSpPr>
        <p:spPr/>
        <p:txBody>
          <a:bodyPr/>
          <a:p>
            <a:fld id="{A7139EC6-9598-4CBC-B588-27758B5723EE}"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1108</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2024-04-15T14:55:50Z</dcterms:modified>
  <cp:revision>217</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